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2.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89" r:id="rId1"/>
  </p:sldMasterIdLst>
  <p:notesMasterIdLst>
    <p:notesMasterId r:id="rId44"/>
  </p:notesMasterIdLst>
  <p:handoutMasterIdLst>
    <p:handoutMasterId r:id="rId45"/>
  </p:handoutMasterIdLst>
  <p:sldIdLst>
    <p:sldId id="263" r:id="rId2"/>
    <p:sldId id="262" r:id="rId3"/>
    <p:sldId id="264" r:id="rId4"/>
    <p:sldId id="275" r:id="rId5"/>
    <p:sldId id="269" r:id="rId6"/>
    <p:sldId id="274" r:id="rId7"/>
    <p:sldId id="271" r:id="rId8"/>
    <p:sldId id="270" r:id="rId9"/>
    <p:sldId id="278" r:id="rId10"/>
    <p:sldId id="279" r:id="rId11"/>
    <p:sldId id="305" r:id="rId12"/>
    <p:sldId id="272" r:id="rId13"/>
    <p:sldId id="280" r:id="rId14"/>
    <p:sldId id="281" r:id="rId15"/>
    <p:sldId id="289" r:id="rId16"/>
    <p:sldId id="288" r:id="rId17"/>
    <p:sldId id="290" r:id="rId18"/>
    <p:sldId id="294" r:id="rId19"/>
    <p:sldId id="296" r:id="rId20"/>
    <p:sldId id="297" r:id="rId21"/>
    <p:sldId id="298" r:id="rId22"/>
    <p:sldId id="299" r:id="rId23"/>
    <p:sldId id="300" r:id="rId24"/>
    <p:sldId id="301" r:id="rId25"/>
    <p:sldId id="302" r:id="rId26"/>
    <p:sldId id="303" r:id="rId27"/>
    <p:sldId id="306" r:id="rId28"/>
    <p:sldId id="307" r:id="rId29"/>
    <p:sldId id="308" r:id="rId30"/>
    <p:sldId id="304" r:id="rId31"/>
    <p:sldId id="309" r:id="rId32"/>
    <p:sldId id="312" r:id="rId33"/>
    <p:sldId id="310" r:id="rId34"/>
    <p:sldId id="311" r:id="rId35"/>
    <p:sldId id="313" r:id="rId36"/>
    <p:sldId id="314" r:id="rId37"/>
    <p:sldId id="315" r:id="rId38"/>
    <p:sldId id="316" r:id="rId39"/>
    <p:sldId id="317" r:id="rId40"/>
    <p:sldId id="319" r:id="rId41"/>
    <p:sldId id="320" r:id="rId42"/>
    <p:sldId id="258" r:id="rId4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itzler Eva" initials="KE" lastIdx="2" clrIdx="0">
    <p:extLst>
      <p:ext uri="{19B8F6BF-5375-455C-9EA6-DF929625EA0E}">
        <p15:presenceInfo xmlns:p15="http://schemas.microsoft.com/office/powerpoint/2012/main" userId="S-1-5-21-94986737-252020898-1922331940-927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autoAdjust="0"/>
  </p:normalViewPr>
  <p:slideViewPr>
    <p:cSldViewPr snapToGrid="0">
      <p:cViewPr varScale="1">
        <p:scale>
          <a:sx n="66" d="100"/>
          <a:sy n="66" d="100"/>
        </p:scale>
        <p:origin x="600" y="32"/>
      </p:cViewPr>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65" d="100"/>
          <a:sy n="65" d="100"/>
        </p:scale>
        <p:origin x="3154" y="4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CAF7A4-C19D-4C90-97AD-29573A776054}" type="doc">
      <dgm:prSet loTypeId="urn:microsoft.com/office/officeart/2008/layout/LinedList" loCatId="list" qsTypeId="urn:microsoft.com/office/officeart/2005/8/quickstyle/simple4" qsCatId="simple" csTypeId="urn:microsoft.com/office/officeart/2005/8/colors/accent2_1" csCatId="accent2" phldr="1"/>
      <dgm:spPr/>
      <dgm:t>
        <a:bodyPr/>
        <a:lstStyle/>
        <a:p>
          <a:endParaRPr lang="en-US"/>
        </a:p>
      </dgm:t>
    </dgm:pt>
    <dgm:pt modelId="{41764A70-19CB-4792-8489-9C11E8AA10AA}">
      <dgm:prSet custT="1"/>
      <dgm:spPr/>
      <dgm:t>
        <a:bodyPr/>
        <a:lstStyle/>
        <a:p>
          <a:pPr marL="0" lvl="0" indent="0" algn="l" defTabSz="1955800">
            <a:lnSpc>
              <a:spcPct val="100000"/>
            </a:lnSpc>
            <a:spcBef>
              <a:spcPct val="0"/>
            </a:spcBef>
            <a:spcAft>
              <a:spcPct val="35000"/>
            </a:spcAft>
            <a:buNone/>
          </a:pPr>
          <a:r>
            <a:rPr lang="en-US" sz="4400" kern="1200" dirty="0">
              <a:solidFill>
                <a:prstClr val="black">
                  <a:hueOff val="0"/>
                  <a:satOff val="0"/>
                  <a:lumOff val="0"/>
                  <a:alphaOff val="0"/>
                </a:prstClr>
              </a:solidFill>
              <a:latin typeface="Calibri" panose="020F0502020204030204"/>
              <a:ea typeface="+mn-ea"/>
              <a:cs typeface="+mn-cs"/>
            </a:rPr>
            <a:t>I. Process</a:t>
          </a:r>
        </a:p>
      </dgm:t>
    </dgm:pt>
    <dgm:pt modelId="{487D5CA0-9AAD-4C1C-828E-570E02FCE266}" type="parTrans" cxnId="{003BC3BB-478F-492A-BA51-A05FE5D2DF90}">
      <dgm:prSet/>
      <dgm:spPr/>
      <dgm:t>
        <a:bodyPr/>
        <a:lstStyle/>
        <a:p>
          <a:endParaRPr lang="en-US"/>
        </a:p>
      </dgm:t>
    </dgm:pt>
    <dgm:pt modelId="{5604DC9C-1ED2-4E0C-9EFF-9EE0279AD73D}" type="sibTrans" cxnId="{003BC3BB-478F-492A-BA51-A05FE5D2DF90}">
      <dgm:prSet/>
      <dgm:spPr/>
      <dgm:t>
        <a:bodyPr/>
        <a:lstStyle/>
        <a:p>
          <a:endParaRPr lang="en-US"/>
        </a:p>
      </dgm:t>
    </dgm:pt>
    <dgm:pt modelId="{99C5F2CC-0F1A-443D-A9F8-F5BAF95AA164}">
      <dgm:prSet custT="1"/>
      <dgm:spPr/>
      <dgm:t>
        <a:bodyPr/>
        <a:lstStyle/>
        <a:p>
          <a:pPr>
            <a:lnSpc>
              <a:spcPct val="100000"/>
            </a:lnSpc>
          </a:pPr>
          <a:r>
            <a:rPr lang="en-US" sz="4400" kern="1200" dirty="0">
              <a:solidFill>
                <a:prstClr val="black">
                  <a:hueOff val="0"/>
                  <a:satOff val="0"/>
                  <a:lumOff val="0"/>
                  <a:alphaOff val="0"/>
                </a:prstClr>
              </a:solidFill>
              <a:latin typeface="Calibri" panose="020F0502020204030204"/>
              <a:ea typeface="+mn-ea"/>
              <a:cs typeface="+mn-cs"/>
            </a:rPr>
            <a:t>II. Methodology</a:t>
          </a:r>
        </a:p>
      </dgm:t>
    </dgm:pt>
    <dgm:pt modelId="{C803DF29-07B8-4C18-B375-65E86D01B6FC}" type="parTrans" cxnId="{719371C4-F5B2-461A-8830-BA8B49BF3E0F}">
      <dgm:prSet/>
      <dgm:spPr/>
      <dgm:t>
        <a:bodyPr/>
        <a:lstStyle/>
        <a:p>
          <a:endParaRPr lang="en-US"/>
        </a:p>
      </dgm:t>
    </dgm:pt>
    <dgm:pt modelId="{F723C850-8BBC-484E-A763-F2A861459387}" type="sibTrans" cxnId="{719371C4-F5B2-461A-8830-BA8B49BF3E0F}">
      <dgm:prSet/>
      <dgm:spPr/>
      <dgm:t>
        <a:bodyPr/>
        <a:lstStyle/>
        <a:p>
          <a:endParaRPr lang="en-US"/>
        </a:p>
      </dgm:t>
    </dgm:pt>
    <dgm:pt modelId="{C54AC354-53EB-4520-A323-989382AEF453}">
      <dgm:prSet custT="1"/>
      <dgm:spPr/>
      <dgm:t>
        <a:bodyPr/>
        <a:lstStyle/>
        <a:p>
          <a:pPr>
            <a:lnSpc>
              <a:spcPct val="100000"/>
            </a:lnSpc>
          </a:pPr>
          <a:r>
            <a:rPr lang="en-US" sz="4400" dirty="0"/>
            <a:t>III. Practices</a:t>
          </a:r>
        </a:p>
      </dgm:t>
    </dgm:pt>
    <dgm:pt modelId="{F60B0923-EC54-4E38-88DB-1E29DA216260}" type="parTrans" cxnId="{9E0FBBF0-DEB2-4B8E-99C3-96E9ADABC299}">
      <dgm:prSet/>
      <dgm:spPr/>
      <dgm:t>
        <a:bodyPr/>
        <a:lstStyle/>
        <a:p>
          <a:endParaRPr lang="en-US"/>
        </a:p>
      </dgm:t>
    </dgm:pt>
    <dgm:pt modelId="{A23F8C44-05CD-4E69-8DBD-40252FEA16B7}" type="sibTrans" cxnId="{9E0FBBF0-DEB2-4B8E-99C3-96E9ADABC299}">
      <dgm:prSet/>
      <dgm:spPr/>
      <dgm:t>
        <a:bodyPr/>
        <a:lstStyle/>
        <a:p>
          <a:endParaRPr lang="en-US"/>
        </a:p>
      </dgm:t>
    </dgm:pt>
    <dgm:pt modelId="{C1740A11-D192-4F1A-95C9-1242E1212CD7}" type="pres">
      <dgm:prSet presAssocID="{C6CAF7A4-C19D-4C90-97AD-29573A776054}" presName="vert0" presStyleCnt="0">
        <dgm:presLayoutVars>
          <dgm:dir/>
          <dgm:animOne val="branch"/>
          <dgm:animLvl val="lvl"/>
        </dgm:presLayoutVars>
      </dgm:prSet>
      <dgm:spPr/>
      <dgm:t>
        <a:bodyPr/>
        <a:lstStyle/>
        <a:p>
          <a:endParaRPr lang="en-US"/>
        </a:p>
      </dgm:t>
    </dgm:pt>
    <dgm:pt modelId="{A178AC10-2431-4B52-99F8-0898ADD6969F}" type="pres">
      <dgm:prSet presAssocID="{41764A70-19CB-4792-8489-9C11E8AA10AA}" presName="thickLine" presStyleLbl="alignNode1" presStyleIdx="0" presStyleCnt="3"/>
      <dgm:spPr/>
    </dgm:pt>
    <dgm:pt modelId="{27511E9A-1FD7-4324-8C6B-9EBBBBCBC6D7}" type="pres">
      <dgm:prSet presAssocID="{41764A70-19CB-4792-8489-9C11E8AA10AA}" presName="horz1" presStyleCnt="0"/>
      <dgm:spPr/>
    </dgm:pt>
    <dgm:pt modelId="{948C1AEC-66E4-4FE0-ACBE-EA4938346CA4}" type="pres">
      <dgm:prSet presAssocID="{41764A70-19CB-4792-8489-9C11E8AA10AA}" presName="tx1" presStyleLbl="revTx" presStyleIdx="0" presStyleCnt="3"/>
      <dgm:spPr/>
      <dgm:t>
        <a:bodyPr/>
        <a:lstStyle/>
        <a:p>
          <a:endParaRPr lang="en-US"/>
        </a:p>
      </dgm:t>
    </dgm:pt>
    <dgm:pt modelId="{C73373FA-BFEC-4859-8131-36E5AF25C8DB}" type="pres">
      <dgm:prSet presAssocID="{41764A70-19CB-4792-8489-9C11E8AA10AA}" presName="vert1" presStyleCnt="0"/>
      <dgm:spPr/>
    </dgm:pt>
    <dgm:pt modelId="{7DF3BCBE-0376-4A1D-8DE6-D055CE793FD7}" type="pres">
      <dgm:prSet presAssocID="{99C5F2CC-0F1A-443D-A9F8-F5BAF95AA164}" presName="thickLine" presStyleLbl="alignNode1" presStyleIdx="1" presStyleCnt="3"/>
      <dgm:spPr/>
    </dgm:pt>
    <dgm:pt modelId="{3494217D-70BD-4F19-88F6-C9BDFD053F60}" type="pres">
      <dgm:prSet presAssocID="{99C5F2CC-0F1A-443D-A9F8-F5BAF95AA164}" presName="horz1" presStyleCnt="0"/>
      <dgm:spPr/>
    </dgm:pt>
    <dgm:pt modelId="{6149DD05-DEA9-436E-A43A-73E8C97847CC}" type="pres">
      <dgm:prSet presAssocID="{99C5F2CC-0F1A-443D-A9F8-F5BAF95AA164}" presName="tx1" presStyleLbl="revTx" presStyleIdx="1" presStyleCnt="3"/>
      <dgm:spPr/>
      <dgm:t>
        <a:bodyPr/>
        <a:lstStyle/>
        <a:p>
          <a:endParaRPr lang="en-US"/>
        </a:p>
      </dgm:t>
    </dgm:pt>
    <dgm:pt modelId="{FB400ECF-77D2-4B05-98B8-2A6B1BDC3A3B}" type="pres">
      <dgm:prSet presAssocID="{99C5F2CC-0F1A-443D-A9F8-F5BAF95AA164}" presName="vert1" presStyleCnt="0"/>
      <dgm:spPr/>
    </dgm:pt>
    <dgm:pt modelId="{940772F4-0705-43C6-9B00-3653E88FC889}" type="pres">
      <dgm:prSet presAssocID="{C54AC354-53EB-4520-A323-989382AEF453}" presName="thickLine" presStyleLbl="alignNode1" presStyleIdx="2" presStyleCnt="3"/>
      <dgm:spPr/>
    </dgm:pt>
    <dgm:pt modelId="{431BE35F-C6D8-4684-B757-8EFB6FCDFCA0}" type="pres">
      <dgm:prSet presAssocID="{C54AC354-53EB-4520-A323-989382AEF453}" presName="horz1" presStyleCnt="0"/>
      <dgm:spPr/>
    </dgm:pt>
    <dgm:pt modelId="{4544C168-8907-4F80-9B9C-A66A4B23F04C}" type="pres">
      <dgm:prSet presAssocID="{C54AC354-53EB-4520-A323-989382AEF453}" presName="tx1" presStyleLbl="revTx" presStyleIdx="2" presStyleCnt="3"/>
      <dgm:spPr/>
      <dgm:t>
        <a:bodyPr/>
        <a:lstStyle/>
        <a:p>
          <a:endParaRPr lang="en-US"/>
        </a:p>
      </dgm:t>
    </dgm:pt>
    <dgm:pt modelId="{FA20B202-8F5B-49CB-ADE8-15EB9688500D}" type="pres">
      <dgm:prSet presAssocID="{C54AC354-53EB-4520-A323-989382AEF453}" presName="vert1" presStyleCnt="0"/>
      <dgm:spPr/>
    </dgm:pt>
  </dgm:ptLst>
  <dgm:cxnLst>
    <dgm:cxn modelId="{81991C91-CD15-4202-BA4E-2157A576D9B3}" type="presOf" srcId="{99C5F2CC-0F1A-443D-A9F8-F5BAF95AA164}" destId="{6149DD05-DEA9-436E-A43A-73E8C97847CC}" srcOrd="0" destOrd="0" presId="urn:microsoft.com/office/officeart/2008/layout/LinedList"/>
    <dgm:cxn modelId="{D4187BE2-066E-426D-9C6A-8621692081E9}" type="presOf" srcId="{C6CAF7A4-C19D-4C90-97AD-29573A776054}" destId="{C1740A11-D192-4F1A-95C9-1242E1212CD7}" srcOrd="0" destOrd="0" presId="urn:microsoft.com/office/officeart/2008/layout/LinedList"/>
    <dgm:cxn modelId="{77C1A462-D0EE-41F7-968E-CE507A08529C}" type="presOf" srcId="{41764A70-19CB-4792-8489-9C11E8AA10AA}" destId="{948C1AEC-66E4-4FE0-ACBE-EA4938346CA4}" srcOrd="0" destOrd="0" presId="urn:microsoft.com/office/officeart/2008/layout/LinedList"/>
    <dgm:cxn modelId="{6420833C-CD49-4896-83B8-CE181E31FE16}" type="presOf" srcId="{C54AC354-53EB-4520-A323-989382AEF453}" destId="{4544C168-8907-4F80-9B9C-A66A4B23F04C}" srcOrd="0" destOrd="0" presId="urn:microsoft.com/office/officeart/2008/layout/LinedList"/>
    <dgm:cxn modelId="{003BC3BB-478F-492A-BA51-A05FE5D2DF90}" srcId="{C6CAF7A4-C19D-4C90-97AD-29573A776054}" destId="{41764A70-19CB-4792-8489-9C11E8AA10AA}" srcOrd="0" destOrd="0" parTransId="{487D5CA0-9AAD-4C1C-828E-570E02FCE266}" sibTransId="{5604DC9C-1ED2-4E0C-9EFF-9EE0279AD73D}"/>
    <dgm:cxn modelId="{9E0FBBF0-DEB2-4B8E-99C3-96E9ADABC299}" srcId="{C6CAF7A4-C19D-4C90-97AD-29573A776054}" destId="{C54AC354-53EB-4520-A323-989382AEF453}" srcOrd="2" destOrd="0" parTransId="{F60B0923-EC54-4E38-88DB-1E29DA216260}" sibTransId="{A23F8C44-05CD-4E69-8DBD-40252FEA16B7}"/>
    <dgm:cxn modelId="{719371C4-F5B2-461A-8830-BA8B49BF3E0F}" srcId="{C6CAF7A4-C19D-4C90-97AD-29573A776054}" destId="{99C5F2CC-0F1A-443D-A9F8-F5BAF95AA164}" srcOrd="1" destOrd="0" parTransId="{C803DF29-07B8-4C18-B375-65E86D01B6FC}" sibTransId="{F723C850-8BBC-484E-A763-F2A861459387}"/>
    <dgm:cxn modelId="{98889288-50E2-4D56-87A2-F93679EBEE0C}" type="presParOf" srcId="{C1740A11-D192-4F1A-95C9-1242E1212CD7}" destId="{A178AC10-2431-4B52-99F8-0898ADD6969F}" srcOrd="0" destOrd="0" presId="urn:microsoft.com/office/officeart/2008/layout/LinedList"/>
    <dgm:cxn modelId="{4B034B6D-A271-48CD-A4B9-83BBE38FDF7C}" type="presParOf" srcId="{C1740A11-D192-4F1A-95C9-1242E1212CD7}" destId="{27511E9A-1FD7-4324-8C6B-9EBBBBCBC6D7}" srcOrd="1" destOrd="0" presId="urn:microsoft.com/office/officeart/2008/layout/LinedList"/>
    <dgm:cxn modelId="{B7B942E4-36DB-4A8E-BA19-62EB88F81326}" type="presParOf" srcId="{27511E9A-1FD7-4324-8C6B-9EBBBBCBC6D7}" destId="{948C1AEC-66E4-4FE0-ACBE-EA4938346CA4}" srcOrd="0" destOrd="0" presId="urn:microsoft.com/office/officeart/2008/layout/LinedList"/>
    <dgm:cxn modelId="{E87DFF00-C994-478E-B977-D76D0B6EACEA}" type="presParOf" srcId="{27511E9A-1FD7-4324-8C6B-9EBBBBCBC6D7}" destId="{C73373FA-BFEC-4859-8131-36E5AF25C8DB}" srcOrd="1" destOrd="0" presId="urn:microsoft.com/office/officeart/2008/layout/LinedList"/>
    <dgm:cxn modelId="{B303ACE4-4503-4197-B079-D18F19244164}" type="presParOf" srcId="{C1740A11-D192-4F1A-95C9-1242E1212CD7}" destId="{7DF3BCBE-0376-4A1D-8DE6-D055CE793FD7}" srcOrd="2" destOrd="0" presId="urn:microsoft.com/office/officeart/2008/layout/LinedList"/>
    <dgm:cxn modelId="{C87B5D74-4BAF-4E73-99A0-F2418DC5EB5E}" type="presParOf" srcId="{C1740A11-D192-4F1A-95C9-1242E1212CD7}" destId="{3494217D-70BD-4F19-88F6-C9BDFD053F60}" srcOrd="3" destOrd="0" presId="urn:microsoft.com/office/officeart/2008/layout/LinedList"/>
    <dgm:cxn modelId="{D4A64237-1445-43E1-B8E2-F6CE5D7A7CEB}" type="presParOf" srcId="{3494217D-70BD-4F19-88F6-C9BDFD053F60}" destId="{6149DD05-DEA9-436E-A43A-73E8C97847CC}" srcOrd="0" destOrd="0" presId="urn:microsoft.com/office/officeart/2008/layout/LinedList"/>
    <dgm:cxn modelId="{8515C302-ED64-4C12-AF30-D1D067AA7B63}" type="presParOf" srcId="{3494217D-70BD-4F19-88F6-C9BDFD053F60}" destId="{FB400ECF-77D2-4B05-98B8-2A6B1BDC3A3B}" srcOrd="1" destOrd="0" presId="urn:microsoft.com/office/officeart/2008/layout/LinedList"/>
    <dgm:cxn modelId="{54C6172C-0480-410B-BCC6-E3F354B6B682}" type="presParOf" srcId="{C1740A11-D192-4F1A-95C9-1242E1212CD7}" destId="{940772F4-0705-43C6-9B00-3653E88FC889}" srcOrd="4" destOrd="0" presId="urn:microsoft.com/office/officeart/2008/layout/LinedList"/>
    <dgm:cxn modelId="{1DA1339D-D295-4C39-AD35-E463F4F832E8}" type="presParOf" srcId="{C1740A11-D192-4F1A-95C9-1242E1212CD7}" destId="{431BE35F-C6D8-4684-B757-8EFB6FCDFCA0}" srcOrd="5" destOrd="0" presId="urn:microsoft.com/office/officeart/2008/layout/LinedList"/>
    <dgm:cxn modelId="{CB8F5A97-682E-4D36-BF1E-2C309B4A8B0A}" type="presParOf" srcId="{431BE35F-C6D8-4684-B757-8EFB6FCDFCA0}" destId="{4544C168-8907-4F80-9B9C-A66A4B23F04C}" srcOrd="0" destOrd="0" presId="urn:microsoft.com/office/officeart/2008/layout/LinedList"/>
    <dgm:cxn modelId="{86CBF223-7C45-455C-BF25-E597687CCCB2}" type="presParOf" srcId="{431BE35F-C6D8-4684-B757-8EFB6FCDFCA0}" destId="{FA20B202-8F5B-49CB-ADE8-15EB9688500D}"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CAF7A4-C19D-4C90-97AD-29573A776054}" type="doc">
      <dgm:prSet loTypeId="urn:microsoft.com/office/officeart/2008/layout/LinedList" loCatId="list" qsTypeId="urn:microsoft.com/office/officeart/2005/8/quickstyle/simple4" qsCatId="simple" csTypeId="urn:microsoft.com/office/officeart/2005/8/colors/accent2_1" csCatId="accent2" phldr="1"/>
      <dgm:spPr/>
      <dgm:t>
        <a:bodyPr/>
        <a:lstStyle/>
        <a:p>
          <a:endParaRPr lang="en-US"/>
        </a:p>
      </dgm:t>
    </dgm:pt>
    <dgm:pt modelId="{41764A70-19CB-4792-8489-9C11E8AA10AA}">
      <dgm:prSet custT="1"/>
      <dgm:spPr/>
      <dgm:t>
        <a:bodyPr/>
        <a:lstStyle/>
        <a:p>
          <a:pPr>
            <a:lnSpc>
              <a:spcPct val="100000"/>
            </a:lnSpc>
          </a:pPr>
          <a:r>
            <a:rPr lang="en-US" sz="4400" dirty="0"/>
            <a:t>Prepared Methodology </a:t>
          </a:r>
        </a:p>
      </dgm:t>
    </dgm:pt>
    <dgm:pt modelId="{487D5CA0-9AAD-4C1C-828E-570E02FCE266}" type="parTrans" cxnId="{003BC3BB-478F-492A-BA51-A05FE5D2DF90}">
      <dgm:prSet/>
      <dgm:spPr/>
      <dgm:t>
        <a:bodyPr/>
        <a:lstStyle/>
        <a:p>
          <a:endParaRPr lang="en-US"/>
        </a:p>
      </dgm:t>
    </dgm:pt>
    <dgm:pt modelId="{5604DC9C-1ED2-4E0C-9EFF-9EE0279AD73D}" type="sibTrans" cxnId="{003BC3BB-478F-492A-BA51-A05FE5D2DF90}">
      <dgm:prSet/>
      <dgm:spPr/>
      <dgm:t>
        <a:bodyPr/>
        <a:lstStyle/>
        <a:p>
          <a:endParaRPr lang="en-US"/>
        </a:p>
      </dgm:t>
    </dgm:pt>
    <dgm:pt modelId="{99C5F2CC-0F1A-443D-A9F8-F5BAF95AA164}">
      <dgm:prSet custT="1"/>
      <dgm:spPr/>
      <dgm:t>
        <a:bodyPr/>
        <a:lstStyle/>
        <a:p>
          <a:pPr>
            <a:lnSpc>
              <a:spcPct val="100000"/>
            </a:lnSpc>
          </a:pPr>
          <a:r>
            <a:rPr lang="en-US" sz="4400" dirty="0"/>
            <a:t>Conducted Data Collection</a:t>
          </a:r>
        </a:p>
      </dgm:t>
    </dgm:pt>
    <dgm:pt modelId="{F723C850-8BBC-484E-A763-F2A861459387}" type="sibTrans" cxnId="{719371C4-F5B2-461A-8830-BA8B49BF3E0F}">
      <dgm:prSet/>
      <dgm:spPr/>
      <dgm:t>
        <a:bodyPr/>
        <a:lstStyle/>
        <a:p>
          <a:endParaRPr lang="en-US"/>
        </a:p>
      </dgm:t>
    </dgm:pt>
    <dgm:pt modelId="{C803DF29-07B8-4C18-B375-65E86D01B6FC}" type="parTrans" cxnId="{719371C4-F5B2-461A-8830-BA8B49BF3E0F}">
      <dgm:prSet/>
      <dgm:spPr/>
      <dgm:t>
        <a:bodyPr/>
        <a:lstStyle/>
        <a:p>
          <a:endParaRPr lang="en-US"/>
        </a:p>
      </dgm:t>
    </dgm:pt>
    <dgm:pt modelId="{C54AC354-53EB-4520-A323-989382AEF453}">
      <dgm:prSet custT="1"/>
      <dgm:spPr/>
      <dgm:t>
        <a:bodyPr/>
        <a:lstStyle/>
        <a:p>
          <a:pPr>
            <a:lnSpc>
              <a:spcPct val="100000"/>
            </a:lnSpc>
          </a:pPr>
          <a:r>
            <a:rPr lang="en-US" sz="4400" dirty="0"/>
            <a:t>Drafted Report</a:t>
          </a:r>
        </a:p>
        <a:p>
          <a:pPr>
            <a:lnSpc>
              <a:spcPct val="100000"/>
            </a:lnSpc>
          </a:pPr>
          <a:endParaRPr lang="en-US" sz="4400" dirty="0"/>
        </a:p>
      </dgm:t>
    </dgm:pt>
    <dgm:pt modelId="{A23F8C44-05CD-4E69-8DBD-40252FEA16B7}" type="sibTrans" cxnId="{9E0FBBF0-DEB2-4B8E-99C3-96E9ADABC299}">
      <dgm:prSet/>
      <dgm:spPr/>
      <dgm:t>
        <a:bodyPr/>
        <a:lstStyle/>
        <a:p>
          <a:endParaRPr lang="en-US"/>
        </a:p>
      </dgm:t>
    </dgm:pt>
    <dgm:pt modelId="{F60B0923-EC54-4E38-88DB-1E29DA216260}" type="parTrans" cxnId="{9E0FBBF0-DEB2-4B8E-99C3-96E9ADABC299}">
      <dgm:prSet/>
      <dgm:spPr/>
      <dgm:t>
        <a:bodyPr/>
        <a:lstStyle/>
        <a:p>
          <a:endParaRPr lang="en-US"/>
        </a:p>
      </dgm:t>
    </dgm:pt>
    <dgm:pt modelId="{C1740A11-D192-4F1A-95C9-1242E1212CD7}" type="pres">
      <dgm:prSet presAssocID="{C6CAF7A4-C19D-4C90-97AD-29573A776054}" presName="vert0" presStyleCnt="0">
        <dgm:presLayoutVars>
          <dgm:dir/>
          <dgm:animOne val="branch"/>
          <dgm:animLvl val="lvl"/>
        </dgm:presLayoutVars>
      </dgm:prSet>
      <dgm:spPr/>
      <dgm:t>
        <a:bodyPr/>
        <a:lstStyle/>
        <a:p>
          <a:endParaRPr lang="en-US"/>
        </a:p>
      </dgm:t>
    </dgm:pt>
    <dgm:pt modelId="{A178AC10-2431-4B52-99F8-0898ADD6969F}" type="pres">
      <dgm:prSet presAssocID="{41764A70-19CB-4792-8489-9C11E8AA10AA}" presName="thickLine" presStyleLbl="alignNode1" presStyleIdx="0" presStyleCnt="3"/>
      <dgm:spPr/>
    </dgm:pt>
    <dgm:pt modelId="{27511E9A-1FD7-4324-8C6B-9EBBBBCBC6D7}" type="pres">
      <dgm:prSet presAssocID="{41764A70-19CB-4792-8489-9C11E8AA10AA}" presName="horz1" presStyleCnt="0"/>
      <dgm:spPr/>
    </dgm:pt>
    <dgm:pt modelId="{948C1AEC-66E4-4FE0-ACBE-EA4938346CA4}" type="pres">
      <dgm:prSet presAssocID="{41764A70-19CB-4792-8489-9C11E8AA10AA}" presName="tx1" presStyleLbl="revTx" presStyleIdx="0" presStyleCnt="3"/>
      <dgm:spPr/>
      <dgm:t>
        <a:bodyPr/>
        <a:lstStyle/>
        <a:p>
          <a:endParaRPr lang="en-US"/>
        </a:p>
      </dgm:t>
    </dgm:pt>
    <dgm:pt modelId="{C73373FA-BFEC-4859-8131-36E5AF25C8DB}" type="pres">
      <dgm:prSet presAssocID="{41764A70-19CB-4792-8489-9C11E8AA10AA}" presName="vert1" presStyleCnt="0"/>
      <dgm:spPr/>
    </dgm:pt>
    <dgm:pt modelId="{7DF3BCBE-0376-4A1D-8DE6-D055CE793FD7}" type="pres">
      <dgm:prSet presAssocID="{99C5F2CC-0F1A-443D-A9F8-F5BAF95AA164}" presName="thickLine" presStyleLbl="alignNode1" presStyleIdx="1" presStyleCnt="3"/>
      <dgm:spPr/>
    </dgm:pt>
    <dgm:pt modelId="{3494217D-70BD-4F19-88F6-C9BDFD053F60}" type="pres">
      <dgm:prSet presAssocID="{99C5F2CC-0F1A-443D-A9F8-F5BAF95AA164}" presName="horz1" presStyleCnt="0"/>
      <dgm:spPr/>
    </dgm:pt>
    <dgm:pt modelId="{6149DD05-DEA9-436E-A43A-73E8C97847CC}" type="pres">
      <dgm:prSet presAssocID="{99C5F2CC-0F1A-443D-A9F8-F5BAF95AA164}" presName="tx1" presStyleLbl="revTx" presStyleIdx="1" presStyleCnt="3"/>
      <dgm:spPr/>
      <dgm:t>
        <a:bodyPr/>
        <a:lstStyle/>
        <a:p>
          <a:endParaRPr lang="en-US"/>
        </a:p>
      </dgm:t>
    </dgm:pt>
    <dgm:pt modelId="{FB400ECF-77D2-4B05-98B8-2A6B1BDC3A3B}" type="pres">
      <dgm:prSet presAssocID="{99C5F2CC-0F1A-443D-A9F8-F5BAF95AA164}" presName="vert1" presStyleCnt="0"/>
      <dgm:spPr/>
    </dgm:pt>
    <dgm:pt modelId="{940772F4-0705-43C6-9B00-3653E88FC889}" type="pres">
      <dgm:prSet presAssocID="{C54AC354-53EB-4520-A323-989382AEF453}" presName="thickLine" presStyleLbl="alignNode1" presStyleIdx="2" presStyleCnt="3"/>
      <dgm:spPr/>
    </dgm:pt>
    <dgm:pt modelId="{431BE35F-C6D8-4684-B757-8EFB6FCDFCA0}" type="pres">
      <dgm:prSet presAssocID="{C54AC354-53EB-4520-A323-989382AEF453}" presName="horz1" presStyleCnt="0"/>
      <dgm:spPr/>
    </dgm:pt>
    <dgm:pt modelId="{4544C168-8907-4F80-9B9C-A66A4B23F04C}" type="pres">
      <dgm:prSet presAssocID="{C54AC354-53EB-4520-A323-989382AEF453}" presName="tx1" presStyleLbl="revTx" presStyleIdx="2" presStyleCnt="3"/>
      <dgm:spPr/>
      <dgm:t>
        <a:bodyPr/>
        <a:lstStyle/>
        <a:p>
          <a:endParaRPr lang="en-US"/>
        </a:p>
      </dgm:t>
    </dgm:pt>
    <dgm:pt modelId="{FA20B202-8F5B-49CB-ADE8-15EB9688500D}" type="pres">
      <dgm:prSet presAssocID="{C54AC354-53EB-4520-A323-989382AEF453}" presName="vert1" presStyleCnt="0"/>
      <dgm:spPr/>
    </dgm:pt>
  </dgm:ptLst>
  <dgm:cxnLst>
    <dgm:cxn modelId="{81991C91-CD15-4202-BA4E-2157A576D9B3}" type="presOf" srcId="{99C5F2CC-0F1A-443D-A9F8-F5BAF95AA164}" destId="{6149DD05-DEA9-436E-A43A-73E8C97847CC}" srcOrd="0" destOrd="0" presId="urn:microsoft.com/office/officeart/2008/layout/LinedList"/>
    <dgm:cxn modelId="{D4187BE2-066E-426D-9C6A-8621692081E9}" type="presOf" srcId="{C6CAF7A4-C19D-4C90-97AD-29573A776054}" destId="{C1740A11-D192-4F1A-95C9-1242E1212CD7}" srcOrd="0" destOrd="0" presId="urn:microsoft.com/office/officeart/2008/layout/LinedList"/>
    <dgm:cxn modelId="{77C1A462-D0EE-41F7-968E-CE507A08529C}" type="presOf" srcId="{41764A70-19CB-4792-8489-9C11E8AA10AA}" destId="{948C1AEC-66E4-4FE0-ACBE-EA4938346CA4}" srcOrd="0" destOrd="0" presId="urn:microsoft.com/office/officeart/2008/layout/LinedList"/>
    <dgm:cxn modelId="{6420833C-CD49-4896-83B8-CE181E31FE16}" type="presOf" srcId="{C54AC354-53EB-4520-A323-989382AEF453}" destId="{4544C168-8907-4F80-9B9C-A66A4B23F04C}" srcOrd="0" destOrd="0" presId="urn:microsoft.com/office/officeart/2008/layout/LinedList"/>
    <dgm:cxn modelId="{003BC3BB-478F-492A-BA51-A05FE5D2DF90}" srcId="{C6CAF7A4-C19D-4C90-97AD-29573A776054}" destId="{41764A70-19CB-4792-8489-9C11E8AA10AA}" srcOrd="0" destOrd="0" parTransId="{487D5CA0-9AAD-4C1C-828E-570E02FCE266}" sibTransId="{5604DC9C-1ED2-4E0C-9EFF-9EE0279AD73D}"/>
    <dgm:cxn modelId="{9E0FBBF0-DEB2-4B8E-99C3-96E9ADABC299}" srcId="{C6CAF7A4-C19D-4C90-97AD-29573A776054}" destId="{C54AC354-53EB-4520-A323-989382AEF453}" srcOrd="2" destOrd="0" parTransId="{F60B0923-EC54-4E38-88DB-1E29DA216260}" sibTransId="{A23F8C44-05CD-4E69-8DBD-40252FEA16B7}"/>
    <dgm:cxn modelId="{719371C4-F5B2-461A-8830-BA8B49BF3E0F}" srcId="{C6CAF7A4-C19D-4C90-97AD-29573A776054}" destId="{99C5F2CC-0F1A-443D-A9F8-F5BAF95AA164}" srcOrd="1" destOrd="0" parTransId="{C803DF29-07B8-4C18-B375-65E86D01B6FC}" sibTransId="{F723C850-8BBC-484E-A763-F2A861459387}"/>
    <dgm:cxn modelId="{98889288-50E2-4D56-87A2-F93679EBEE0C}" type="presParOf" srcId="{C1740A11-D192-4F1A-95C9-1242E1212CD7}" destId="{A178AC10-2431-4B52-99F8-0898ADD6969F}" srcOrd="0" destOrd="0" presId="urn:microsoft.com/office/officeart/2008/layout/LinedList"/>
    <dgm:cxn modelId="{4B034B6D-A271-48CD-A4B9-83BBE38FDF7C}" type="presParOf" srcId="{C1740A11-D192-4F1A-95C9-1242E1212CD7}" destId="{27511E9A-1FD7-4324-8C6B-9EBBBBCBC6D7}" srcOrd="1" destOrd="0" presId="urn:microsoft.com/office/officeart/2008/layout/LinedList"/>
    <dgm:cxn modelId="{B7B942E4-36DB-4A8E-BA19-62EB88F81326}" type="presParOf" srcId="{27511E9A-1FD7-4324-8C6B-9EBBBBCBC6D7}" destId="{948C1AEC-66E4-4FE0-ACBE-EA4938346CA4}" srcOrd="0" destOrd="0" presId="urn:microsoft.com/office/officeart/2008/layout/LinedList"/>
    <dgm:cxn modelId="{E87DFF00-C994-478E-B977-D76D0B6EACEA}" type="presParOf" srcId="{27511E9A-1FD7-4324-8C6B-9EBBBBCBC6D7}" destId="{C73373FA-BFEC-4859-8131-36E5AF25C8DB}" srcOrd="1" destOrd="0" presId="urn:microsoft.com/office/officeart/2008/layout/LinedList"/>
    <dgm:cxn modelId="{B303ACE4-4503-4197-B079-D18F19244164}" type="presParOf" srcId="{C1740A11-D192-4F1A-95C9-1242E1212CD7}" destId="{7DF3BCBE-0376-4A1D-8DE6-D055CE793FD7}" srcOrd="2" destOrd="0" presId="urn:microsoft.com/office/officeart/2008/layout/LinedList"/>
    <dgm:cxn modelId="{C87B5D74-4BAF-4E73-99A0-F2418DC5EB5E}" type="presParOf" srcId="{C1740A11-D192-4F1A-95C9-1242E1212CD7}" destId="{3494217D-70BD-4F19-88F6-C9BDFD053F60}" srcOrd="3" destOrd="0" presId="urn:microsoft.com/office/officeart/2008/layout/LinedList"/>
    <dgm:cxn modelId="{D4A64237-1445-43E1-B8E2-F6CE5D7A7CEB}" type="presParOf" srcId="{3494217D-70BD-4F19-88F6-C9BDFD053F60}" destId="{6149DD05-DEA9-436E-A43A-73E8C97847CC}" srcOrd="0" destOrd="0" presId="urn:microsoft.com/office/officeart/2008/layout/LinedList"/>
    <dgm:cxn modelId="{8515C302-ED64-4C12-AF30-D1D067AA7B63}" type="presParOf" srcId="{3494217D-70BD-4F19-88F6-C9BDFD053F60}" destId="{FB400ECF-77D2-4B05-98B8-2A6B1BDC3A3B}" srcOrd="1" destOrd="0" presId="urn:microsoft.com/office/officeart/2008/layout/LinedList"/>
    <dgm:cxn modelId="{54C6172C-0480-410B-BCC6-E3F354B6B682}" type="presParOf" srcId="{C1740A11-D192-4F1A-95C9-1242E1212CD7}" destId="{940772F4-0705-43C6-9B00-3653E88FC889}" srcOrd="4" destOrd="0" presId="urn:microsoft.com/office/officeart/2008/layout/LinedList"/>
    <dgm:cxn modelId="{1DA1339D-D295-4C39-AD35-E463F4F832E8}" type="presParOf" srcId="{C1740A11-D192-4F1A-95C9-1242E1212CD7}" destId="{431BE35F-C6D8-4684-B757-8EFB6FCDFCA0}" srcOrd="5" destOrd="0" presId="urn:microsoft.com/office/officeart/2008/layout/LinedList"/>
    <dgm:cxn modelId="{CB8F5A97-682E-4D36-BF1E-2C309B4A8B0A}" type="presParOf" srcId="{431BE35F-C6D8-4684-B757-8EFB6FCDFCA0}" destId="{4544C168-8907-4F80-9B9C-A66A4B23F04C}" srcOrd="0" destOrd="0" presId="urn:microsoft.com/office/officeart/2008/layout/LinedList"/>
    <dgm:cxn modelId="{86CBF223-7C45-455C-BF25-E597687CCCB2}" type="presParOf" srcId="{431BE35F-C6D8-4684-B757-8EFB6FCDFCA0}" destId="{FA20B202-8F5B-49CB-ADE8-15EB9688500D}"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6CAF7A4-C19D-4C90-97AD-29573A776054}" type="doc">
      <dgm:prSet loTypeId="urn:microsoft.com/office/officeart/2008/layout/LinedList" loCatId="list" qsTypeId="urn:microsoft.com/office/officeart/2005/8/quickstyle/simple4" qsCatId="simple" csTypeId="urn:microsoft.com/office/officeart/2005/8/colors/accent2_1" csCatId="accent2" phldr="1"/>
      <dgm:spPr/>
      <dgm:t>
        <a:bodyPr/>
        <a:lstStyle/>
        <a:p>
          <a:endParaRPr lang="en-US"/>
        </a:p>
      </dgm:t>
    </dgm:pt>
    <dgm:pt modelId="{41764A70-19CB-4792-8489-9C11E8AA10AA}">
      <dgm:prSet custT="1"/>
      <dgm:spPr/>
      <dgm:t>
        <a:bodyPr/>
        <a:lstStyle/>
        <a:p>
          <a:pPr>
            <a:lnSpc>
              <a:spcPct val="100000"/>
            </a:lnSpc>
          </a:pPr>
          <a:r>
            <a:rPr lang="en-US" sz="4400" dirty="0"/>
            <a:t>Validate Practices</a:t>
          </a:r>
        </a:p>
      </dgm:t>
    </dgm:pt>
    <dgm:pt modelId="{487D5CA0-9AAD-4C1C-828E-570E02FCE266}" type="parTrans" cxnId="{003BC3BB-478F-492A-BA51-A05FE5D2DF90}">
      <dgm:prSet/>
      <dgm:spPr/>
      <dgm:t>
        <a:bodyPr/>
        <a:lstStyle/>
        <a:p>
          <a:endParaRPr lang="en-US"/>
        </a:p>
      </dgm:t>
    </dgm:pt>
    <dgm:pt modelId="{5604DC9C-1ED2-4E0C-9EFF-9EE0279AD73D}" type="sibTrans" cxnId="{003BC3BB-478F-492A-BA51-A05FE5D2DF90}">
      <dgm:prSet/>
      <dgm:spPr/>
      <dgm:t>
        <a:bodyPr/>
        <a:lstStyle/>
        <a:p>
          <a:endParaRPr lang="en-US"/>
        </a:p>
      </dgm:t>
    </dgm:pt>
    <dgm:pt modelId="{99C5F2CC-0F1A-443D-A9F8-F5BAF95AA164}">
      <dgm:prSet custT="1"/>
      <dgm:spPr/>
      <dgm:t>
        <a:bodyPr/>
        <a:lstStyle/>
        <a:p>
          <a:pPr>
            <a:lnSpc>
              <a:spcPct val="100000"/>
            </a:lnSpc>
          </a:pPr>
          <a:r>
            <a:rPr lang="en-US" sz="4400" dirty="0"/>
            <a:t>Stakeholders Workshop</a:t>
          </a:r>
        </a:p>
      </dgm:t>
    </dgm:pt>
    <dgm:pt modelId="{F723C850-8BBC-484E-A763-F2A861459387}" type="sibTrans" cxnId="{719371C4-F5B2-461A-8830-BA8B49BF3E0F}">
      <dgm:prSet/>
      <dgm:spPr/>
      <dgm:t>
        <a:bodyPr/>
        <a:lstStyle/>
        <a:p>
          <a:endParaRPr lang="en-US"/>
        </a:p>
      </dgm:t>
    </dgm:pt>
    <dgm:pt modelId="{C803DF29-07B8-4C18-B375-65E86D01B6FC}" type="parTrans" cxnId="{719371C4-F5B2-461A-8830-BA8B49BF3E0F}">
      <dgm:prSet/>
      <dgm:spPr/>
      <dgm:t>
        <a:bodyPr/>
        <a:lstStyle/>
        <a:p>
          <a:endParaRPr lang="en-US"/>
        </a:p>
      </dgm:t>
    </dgm:pt>
    <dgm:pt modelId="{C54AC354-53EB-4520-A323-989382AEF453}">
      <dgm:prSet custT="1"/>
      <dgm:spPr/>
      <dgm:t>
        <a:bodyPr/>
        <a:lstStyle/>
        <a:p>
          <a:pPr>
            <a:lnSpc>
              <a:spcPct val="100000"/>
            </a:lnSpc>
          </a:pPr>
          <a:r>
            <a:rPr lang="en-US" sz="4400" dirty="0"/>
            <a:t>Final Report</a:t>
          </a:r>
        </a:p>
        <a:p>
          <a:pPr>
            <a:lnSpc>
              <a:spcPct val="100000"/>
            </a:lnSpc>
          </a:pPr>
          <a:endParaRPr lang="en-US" sz="4400" dirty="0"/>
        </a:p>
      </dgm:t>
    </dgm:pt>
    <dgm:pt modelId="{A23F8C44-05CD-4E69-8DBD-40252FEA16B7}" type="sibTrans" cxnId="{9E0FBBF0-DEB2-4B8E-99C3-96E9ADABC299}">
      <dgm:prSet/>
      <dgm:spPr/>
      <dgm:t>
        <a:bodyPr/>
        <a:lstStyle/>
        <a:p>
          <a:endParaRPr lang="en-US"/>
        </a:p>
      </dgm:t>
    </dgm:pt>
    <dgm:pt modelId="{F60B0923-EC54-4E38-88DB-1E29DA216260}" type="parTrans" cxnId="{9E0FBBF0-DEB2-4B8E-99C3-96E9ADABC299}">
      <dgm:prSet/>
      <dgm:spPr/>
      <dgm:t>
        <a:bodyPr/>
        <a:lstStyle/>
        <a:p>
          <a:endParaRPr lang="en-US"/>
        </a:p>
      </dgm:t>
    </dgm:pt>
    <dgm:pt modelId="{C1740A11-D192-4F1A-95C9-1242E1212CD7}" type="pres">
      <dgm:prSet presAssocID="{C6CAF7A4-C19D-4C90-97AD-29573A776054}" presName="vert0" presStyleCnt="0">
        <dgm:presLayoutVars>
          <dgm:dir/>
          <dgm:animOne val="branch"/>
          <dgm:animLvl val="lvl"/>
        </dgm:presLayoutVars>
      </dgm:prSet>
      <dgm:spPr/>
      <dgm:t>
        <a:bodyPr/>
        <a:lstStyle/>
        <a:p>
          <a:endParaRPr lang="en-US"/>
        </a:p>
      </dgm:t>
    </dgm:pt>
    <dgm:pt modelId="{A178AC10-2431-4B52-99F8-0898ADD6969F}" type="pres">
      <dgm:prSet presAssocID="{41764A70-19CB-4792-8489-9C11E8AA10AA}" presName="thickLine" presStyleLbl="alignNode1" presStyleIdx="0" presStyleCnt="3"/>
      <dgm:spPr/>
    </dgm:pt>
    <dgm:pt modelId="{27511E9A-1FD7-4324-8C6B-9EBBBBCBC6D7}" type="pres">
      <dgm:prSet presAssocID="{41764A70-19CB-4792-8489-9C11E8AA10AA}" presName="horz1" presStyleCnt="0"/>
      <dgm:spPr/>
    </dgm:pt>
    <dgm:pt modelId="{948C1AEC-66E4-4FE0-ACBE-EA4938346CA4}" type="pres">
      <dgm:prSet presAssocID="{41764A70-19CB-4792-8489-9C11E8AA10AA}" presName="tx1" presStyleLbl="revTx" presStyleIdx="0" presStyleCnt="3"/>
      <dgm:spPr/>
      <dgm:t>
        <a:bodyPr/>
        <a:lstStyle/>
        <a:p>
          <a:endParaRPr lang="en-US"/>
        </a:p>
      </dgm:t>
    </dgm:pt>
    <dgm:pt modelId="{C73373FA-BFEC-4859-8131-36E5AF25C8DB}" type="pres">
      <dgm:prSet presAssocID="{41764A70-19CB-4792-8489-9C11E8AA10AA}" presName="vert1" presStyleCnt="0"/>
      <dgm:spPr/>
    </dgm:pt>
    <dgm:pt modelId="{7DF3BCBE-0376-4A1D-8DE6-D055CE793FD7}" type="pres">
      <dgm:prSet presAssocID="{99C5F2CC-0F1A-443D-A9F8-F5BAF95AA164}" presName="thickLine" presStyleLbl="alignNode1" presStyleIdx="1" presStyleCnt="3"/>
      <dgm:spPr/>
    </dgm:pt>
    <dgm:pt modelId="{3494217D-70BD-4F19-88F6-C9BDFD053F60}" type="pres">
      <dgm:prSet presAssocID="{99C5F2CC-0F1A-443D-A9F8-F5BAF95AA164}" presName="horz1" presStyleCnt="0"/>
      <dgm:spPr/>
    </dgm:pt>
    <dgm:pt modelId="{6149DD05-DEA9-436E-A43A-73E8C97847CC}" type="pres">
      <dgm:prSet presAssocID="{99C5F2CC-0F1A-443D-A9F8-F5BAF95AA164}" presName="tx1" presStyleLbl="revTx" presStyleIdx="1" presStyleCnt="3"/>
      <dgm:spPr/>
      <dgm:t>
        <a:bodyPr/>
        <a:lstStyle/>
        <a:p>
          <a:endParaRPr lang="en-US"/>
        </a:p>
      </dgm:t>
    </dgm:pt>
    <dgm:pt modelId="{FB400ECF-77D2-4B05-98B8-2A6B1BDC3A3B}" type="pres">
      <dgm:prSet presAssocID="{99C5F2CC-0F1A-443D-A9F8-F5BAF95AA164}" presName="vert1" presStyleCnt="0"/>
      <dgm:spPr/>
    </dgm:pt>
    <dgm:pt modelId="{940772F4-0705-43C6-9B00-3653E88FC889}" type="pres">
      <dgm:prSet presAssocID="{C54AC354-53EB-4520-A323-989382AEF453}" presName="thickLine" presStyleLbl="alignNode1" presStyleIdx="2" presStyleCnt="3"/>
      <dgm:spPr/>
    </dgm:pt>
    <dgm:pt modelId="{431BE35F-C6D8-4684-B757-8EFB6FCDFCA0}" type="pres">
      <dgm:prSet presAssocID="{C54AC354-53EB-4520-A323-989382AEF453}" presName="horz1" presStyleCnt="0"/>
      <dgm:spPr/>
    </dgm:pt>
    <dgm:pt modelId="{4544C168-8907-4F80-9B9C-A66A4B23F04C}" type="pres">
      <dgm:prSet presAssocID="{C54AC354-53EB-4520-A323-989382AEF453}" presName="tx1" presStyleLbl="revTx" presStyleIdx="2" presStyleCnt="3"/>
      <dgm:spPr/>
      <dgm:t>
        <a:bodyPr/>
        <a:lstStyle/>
        <a:p>
          <a:endParaRPr lang="en-US"/>
        </a:p>
      </dgm:t>
    </dgm:pt>
    <dgm:pt modelId="{FA20B202-8F5B-49CB-ADE8-15EB9688500D}" type="pres">
      <dgm:prSet presAssocID="{C54AC354-53EB-4520-A323-989382AEF453}" presName="vert1" presStyleCnt="0"/>
      <dgm:spPr/>
    </dgm:pt>
  </dgm:ptLst>
  <dgm:cxnLst>
    <dgm:cxn modelId="{81991C91-CD15-4202-BA4E-2157A576D9B3}" type="presOf" srcId="{99C5F2CC-0F1A-443D-A9F8-F5BAF95AA164}" destId="{6149DD05-DEA9-436E-A43A-73E8C97847CC}" srcOrd="0" destOrd="0" presId="urn:microsoft.com/office/officeart/2008/layout/LinedList"/>
    <dgm:cxn modelId="{D4187BE2-066E-426D-9C6A-8621692081E9}" type="presOf" srcId="{C6CAF7A4-C19D-4C90-97AD-29573A776054}" destId="{C1740A11-D192-4F1A-95C9-1242E1212CD7}" srcOrd="0" destOrd="0" presId="urn:microsoft.com/office/officeart/2008/layout/LinedList"/>
    <dgm:cxn modelId="{77C1A462-D0EE-41F7-968E-CE507A08529C}" type="presOf" srcId="{41764A70-19CB-4792-8489-9C11E8AA10AA}" destId="{948C1AEC-66E4-4FE0-ACBE-EA4938346CA4}" srcOrd="0" destOrd="0" presId="urn:microsoft.com/office/officeart/2008/layout/LinedList"/>
    <dgm:cxn modelId="{6420833C-CD49-4896-83B8-CE181E31FE16}" type="presOf" srcId="{C54AC354-53EB-4520-A323-989382AEF453}" destId="{4544C168-8907-4F80-9B9C-A66A4B23F04C}" srcOrd="0" destOrd="0" presId="urn:microsoft.com/office/officeart/2008/layout/LinedList"/>
    <dgm:cxn modelId="{003BC3BB-478F-492A-BA51-A05FE5D2DF90}" srcId="{C6CAF7A4-C19D-4C90-97AD-29573A776054}" destId="{41764A70-19CB-4792-8489-9C11E8AA10AA}" srcOrd="0" destOrd="0" parTransId="{487D5CA0-9AAD-4C1C-828E-570E02FCE266}" sibTransId="{5604DC9C-1ED2-4E0C-9EFF-9EE0279AD73D}"/>
    <dgm:cxn modelId="{9E0FBBF0-DEB2-4B8E-99C3-96E9ADABC299}" srcId="{C6CAF7A4-C19D-4C90-97AD-29573A776054}" destId="{C54AC354-53EB-4520-A323-989382AEF453}" srcOrd="2" destOrd="0" parTransId="{F60B0923-EC54-4E38-88DB-1E29DA216260}" sibTransId="{A23F8C44-05CD-4E69-8DBD-40252FEA16B7}"/>
    <dgm:cxn modelId="{719371C4-F5B2-461A-8830-BA8B49BF3E0F}" srcId="{C6CAF7A4-C19D-4C90-97AD-29573A776054}" destId="{99C5F2CC-0F1A-443D-A9F8-F5BAF95AA164}" srcOrd="1" destOrd="0" parTransId="{C803DF29-07B8-4C18-B375-65E86D01B6FC}" sibTransId="{F723C850-8BBC-484E-A763-F2A861459387}"/>
    <dgm:cxn modelId="{98889288-50E2-4D56-87A2-F93679EBEE0C}" type="presParOf" srcId="{C1740A11-D192-4F1A-95C9-1242E1212CD7}" destId="{A178AC10-2431-4B52-99F8-0898ADD6969F}" srcOrd="0" destOrd="0" presId="urn:microsoft.com/office/officeart/2008/layout/LinedList"/>
    <dgm:cxn modelId="{4B034B6D-A271-48CD-A4B9-83BBE38FDF7C}" type="presParOf" srcId="{C1740A11-D192-4F1A-95C9-1242E1212CD7}" destId="{27511E9A-1FD7-4324-8C6B-9EBBBBCBC6D7}" srcOrd="1" destOrd="0" presId="urn:microsoft.com/office/officeart/2008/layout/LinedList"/>
    <dgm:cxn modelId="{B7B942E4-36DB-4A8E-BA19-62EB88F81326}" type="presParOf" srcId="{27511E9A-1FD7-4324-8C6B-9EBBBBCBC6D7}" destId="{948C1AEC-66E4-4FE0-ACBE-EA4938346CA4}" srcOrd="0" destOrd="0" presId="urn:microsoft.com/office/officeart/2008/layout/LinedList"/>
    <dgm:cxn modelId="{E87DFF00-C994-478E-B977-D76D0B6EACEA}" type="presParOf" srcId="{27511E9A-1FD7-4324-8C6B-9EBBBBCBC6D7}" destId="{C73373FA-BFEC-4859-8131-36E5AF25C8DB}" srcOrd="1" destOrd="0" presId="urn:microsoft.com/office/officeart/2008/layout/LinedList"/>
    <dgm:cxn modelId="{B303ACE4-4503-4197-B079-D18F19244164}" type="presParOf" srcId="{C1740A11-D192-4F1A-95C9-1242E1212CD7}" destId="{7DF3BCBE-0376-4A1D-8DE6-D055CE793FD7}" srcOrd="2" destOrd="0" presId="urn:microsoft.com/office/officeart/2008/layout/LinedList"/>
    <dgm:cxn modelId="{C87B5D74-4BAF-4E73-99A0-F2418DC5EB5E}" type="presParOf" srcId="{C1740A11-D192-4F1A-95C9-1242E1212CD7}" destId="{3494217D-70BD-4F19-88F6-C9BDFD053F60}" srcOrd="3" destOrd="0" presId="urn:microsoft.com/office/officeart/2008/layout/LinedList"/>
    <dgm:cxn modelId="{D4A64237-1445-43E1-B8E2-F6CE5D7A7CEB}" type="presParOf" srcId="{3494217D-70BD-4F19-88F6-C9BDFD053F60}" destId="{6149DD05-DEA9-436E-A43A-73E8C97847CC}" srcOrd="0" destOrd="0" presId="urn:microsoft.com/office/officeart/2008/layout/LinedList"/>
    <dgm:cxn modelId="{8515C302-ED64-4C12-AF30-D1D067AA7B63}" type="presParOf" srcId="{3494217D-70BD-4F19-88F6-C9BDFD053F60}" destId="{FB400ECF-77D2-4B05-98B8-2A6B1BDC3A3B}" srcOrd="1" destOrd="0" presId="urn:microsoft.com/office/officeart/2008/layout/LinedList"/>
    <dgm:cxn modelId="{54C6172C-0480-410B-BCC6-E3F354B6B682}" type="presParOf" srcId="{C1740A11-D192-4F1A-95C9-1242E1212CD7}" destId="{940772F4-0705-43C6-9B00-3653E88FC889}" srcOrd="4" destOrd="0" presId="urn:microsoft.com/office/officeart/2008/layout/LinedList"/>
    <dgm:cxn modelId="{1DA1339D-D295-4C39-AD35-E463F4F832E8}" type="presParOf" srcId="{C1740A11-D192-4F1A-95C9-1242E1212CD7}" destId="{431BE35F-C6D8-4684-B757-8EFB6FCDFCA0}" srcOrd="5" destOrd="0" presId="urn:microsoft.com/office/officeart/2008/layout/LinedList"/>
    <dgm:cxn modelId="{CB8F5A97-682E-4D36-BF1E-2C309B4A8B0A}" type="presParOf" srcId="{431BE35F-C6D8-4684-B757-8EFB6FCDFCA0}" destId="{4544C168-8907-4F80-9B9C-A66A4B23F04C}" srcOrd="0" destOrd="0" presId="urn:microsoft.com/office/officeart/2008/layout/LinedList"/>
    <dgm:cxn modelId="{86CBF223-7C45-455C-BF25-E597687CCCB2}" type="presParOf" srcId="{431BE35F-C6D8-4684-B757-8EFB6FCDFCA0}" destId="{FA20B202-8F5B-49CB-ADE8-15EB9688500D}"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6CAF7A4-C19D-4C90-97AD-29573A776054}" type="doc">
      <dgm:prSet loTypeId="urn:microsoft.com/office/officeart/2008/layout/LinedList" loCatId="list" qsTypeId="urn:microsoft.com/office/officeart/2005/8/quickstyle/simple4" qsCatId="simple" csTypeId="urn:microsoft.com/office/officeart/2005/8/colors/accent2_1" csCatId="accent2" phldr="1"/>
      <dgm:spPr/>
      <dgm:t>
        <a:bodyPr/>
        <a:lstStyle/>
        <a:p>
          <a:endParaRPr lang="en-US"/>
        </a:p>
      </dgm:t>
    </dgm:pt>
    <dgm:pt modelId="{41764A70-19CB-4792-8489-9C11E8AA10AA}">
      <dgm:prSet custT="1"/>
      <dgm:spPr/>
      <dgm:t>
        <a:bodyPr/>
        <a:lstStyle/>
        <a:p>
          <a:pPr>
            <a:lnSpc>
              <a:spcPct val="100000"/>
            </a:lnSpc>
          </a:pPr>
          <a:r>
            <a:rPr lang="en-US" sz="4400" dirty="0"/>
            <a:t>Criteria</a:t>
          </a:r>
        </a:p>
      </dgm:t>
    </dgm:pt>
    <dgm:pt modelId="{487D5CA0-9AAD-4C1C-828E-570E02FCE266}" type="parTrans" cxnId="{003BC3BB-478F-492A-BA51-A05FE5D2DF90}">
      <dgm:prSet/>
      <dgm:spPr/>
      <dgm:t>
        <a:bodyPr/>
        <a:lstStyle/>
        <a:p>
          <a:endParaRPr lang="en-US"/>
        </a:p>
      </dgm:t>
    </dgm:pt>
    <dgm:pt modelId="{5604DC9C-1ED2-4E0C-9EFF-9EE0279AD73D}" type="sibTrans" cxnId="{003BC3BB-478F-492A-BA51-A05FE5D2DF90}">
      <dgm:prSet/>
      <dgm:spPr/>
      <dgm:t>
        <a:bodyPr/>
        <a:lstStyle/>
        <a:p>
          <a:endParaRPr lang="en-US"/>
        </a:p>
      </dgm:t>
    </dgm:pt>
    <dgm:pt modelId="{99C5F2CC-0F1A-443D-A9F8-F5BAF95AA164}">
      <dgm:prSet custT="1"/>
      <dgm:spPr/>
      <dgm:t>
        <a:bodyPr/>
        <a:lstStyle/>
        <a:p>
          <a:pPr>
            <a:lnSpc>
              <a:spcPct val="100000"/>
            </a:lnSpc>
          </a:pPr>
          <a:r>
            <a:rPr lang="en-US" sz="4400" dirty="0"/>
            <a:t>Desk Review</a:t>
          </a:r>
        </a:p>
      </dgm:t>
    </dgm:pt>
    <dgm:pt modelId="{C803DF29-07B8-4C18-B375-65E86D01B6FC}" type="parTrans" cxnId="{719371C4-F5B2-461A-8830-BA8B49BF3E0F}">
      <dgm:prSet/>
      <dgm:spPr/>
      <dgm:t>
        <a:bodyPr/>
        <a:lstStyle/>
        <a:p>
          <a:endParaRPr lang="en-US"/>
        </a:p>
      </dgm:t>
    </dgm:pt>
    <dgm:pt modelId="{F723C850-8BBC-484E-A763-F2A861459387}" type="sibTrans" cxnId="{719371C4-F5B2-461A-8830-BA8B49BF3E0F}">
      <dgm:prSet/>
      <dgm:spPr/>
      <dgm:t>
        <a:bodyPr/>
        <a:lstStyle/>
        <a:p>
          <a:endParaRPr lang="en-US"/>
        </a:p>
      </dgm:t>
    </dgm:pt>
    <dgm:pt modelId="{C54AC354-53EB-4520-A323-989382AEF453}">
      <dgm:prSet custT="1"/>
      <dgm:spPr/>
      <dgm:t>
        <a:bodyPr/>
        <a:lstStyle/>
        <a:p>
          <a:pPr>
            <a:lnSpc>
              <a:spcPct val="100000"/>
            </a:lnSpc>
          </a:pPr>
          <a:r>
            <a:rPr lang="en-US" sz="4400" dirty="0"/>
            <a:t>Interview stakeholders</a:t>
          </a:r>
        </a:p>
      </dgm:t>
    </dgm:pt>
    <dgm:pt modelId="{F60B0923-EC54-4E38-88DB-1E29DA216260}" type="parTrans" cxnId="{9E0FBBF0-DEB2-4B8E-99C3-96E9ADABC299}">
      <dgm:prSet/>
      <dgm:spPr/>
      <dgm:t>
        <a:bodyPr/>
        <a:lstStyle/>
        <a:p>
          <a:endParaRPr lang="en-US"/>
        </a:p>
      </dgm:t>
    </dgm:pt>
    <dgm:pt modelId="{A23F8C44-05CD-4E69-8DBD-40252FEA16B7}" type="sibTrans" cxnId="{9E0FBBF0-DEB2-4B8E-99C3-96E9ADABC299}">
      <dgm:prSet/>
      <dgm:spPr/>
      <dgm:t>
        <a:bodyPr/>
        <a:lstStyle/>
        <a:p>
          <a:endParaRPr lang="en-US"/>
        </a:p>
      </dgm:t>
    </dgm:pt>
    <dgm:pt modelId="{C1740A11-D192-4F1A-95C9-1242E1212CD7}" type="pres">
      <dgm:prSet presAssocID="{C6CAF7A4-C19D-4C90-97AD-29573A776054}" presName="vert0" presStyleCnt="0">
        <dgm:presLayoutVars>
          <dgm:dir/>
          <dgm:animOne val="branch"/>
          <dgm:animLvl val="lvl"/>
        </dgm:presLayoutVars>
      </dgm:prSet>
      <dgm:spPr/>
      <dgm:t>
        <a:bodyPr/>
        <a:lstStyle/>
        <a:p>
          <a:endParaRPr lang="en-US"/>
        </a:p>
      </dgm:t>
    </dgm:pt>
    <dgm:pt modelId="{A178AC10-2431-4B52-99F8-0898ADD6969F}" type="pres">
      <dgm:prSet presAssocID="{41764A70-19CB-4792-8489-9C11E8AA10AA}" presName="thickLine" presStyleLbl="alignNode1" presStyleIdx="0" presStyleCnt="3"/>
      <dgm:spPr/>
    </dgm:pt>
    <dgm:pt modelId="{27511E9A-1FD7-4324-8C6B-9EBBBBCBC6D7}" type="pres">
      <dgm:prSet presAssocID="{41764A70-19CB-4792-8489-9C11E8AA10AA}" presName="horz1" presStyleCnt="0"/>
      <dgm:spPr/>
    </dgm:pt>
    <dgm:pt modelId="{948C1AEC-66E4-4FE0-ACBE-EA4938346CA4}" type="pres">
      <dgm:prSet presAssocID="{41764A70-19CB-4792-8489-9C11E8AA10AA}" presName="tx1" presStyleLbl="revTx" presStyleIdx="0" presStyleCnt="3"/>
      <dgm:spPr/>
      <dgm:t>
        <a:bodyPr/>
        <a:lstStyle/>
        <a:p>
          <a:endParaRPr lang="en-US"/>
        </a:p>
      </dgm:t>
    </dgm:pt>
    <dgm:pt modelId="{C73373FA-BFEC-4859-8131-36E5AF25C8DB}" type="pres">
      <dgm:prSet presAssocID="{41764A70-19CB-4792-8489-9C11E8AA10AA}" presName="vert1" presStyleCnt="0"/>
      <dgm:spPr/>
    </dgm:pt>
    <dgm:pt modelId="{7DF3BCBE-0376-4A1D-8DE6-D055CE793FD7}" type="pres">
      <dgm:prSet presAssocID="{99C5F2CC-0F1A-443D-A9F8-F5BAF95AA164}" presName="thickLine" presStyleLbl="alignNode1" presStyleIdx="1" presStyleCnt="3"/>
      <dgm:spPr/>
    </dgm:pt>
    <dgm:pt modelId="{3494217D-70BD-4F19-88F6-C9BDFD053F60}" type="pres">
      <dgm:prSet presAssocID="{99C5F2CC-0F1A-443D-A9F8-F5BAF95AA164}" presName="horz1" presStyleCnt="0"/>
      <dgm:spPr/>
    </dgm:pt>
    <dgm:pt modelId="{6149DD05-DEA9-436E-A43A-73E8C97847CC}" type="pres">
      <dgm:prSet presAssocID="{99C5F2CC-0F1A-443D-A9F8-F5BAF95AA164}" presName="tx1" presStyleLbl="revTx" presStyleIdx="1" presStyleCnt="3"/>
      <dgm:spPr/>
      <dgm:t>
        <a:bodyPr/>
        <a:lstStyle/>
        <a:p>
          <a:endParaRPr lang="en-US"/>
        </a:p>
      </dgm:t>
    </dgm:pt>
    <dgm:pt modelId="{FB400ECF-77D2-4B05-98B8-2A6B1BDC3A3B}" type="pres">
      <dgm:prSet presAssocID="{99C5F2CC-0F1A-443D-A9F8-F5BAF95AA164}" presName="vert1" presStyleCnt="0"/>
      <dgm:spPr/>
    </dgm:pt>
    <dgm:pt modelId="{940772F4-0705-43C6-9B00-3653E88FC889}" type="pres">
      <dgm:prSet presAssocID="{C54AC354-53EB-4520-A323-989382AEF453}" presName="thickLine" presStyleLbl="alignNode1" presStyleIdx="2" presStyleCnt="3"/>
      <dgm:spPr/>
    </dgm:pt>
    <dgm:pt modelId="{431BE35F-C6D8-4684-B757-8EFB6FCDFCA0}" type="pres">
      <dgm:prSet presAssocID="{C54AC354-53EB-4520-A323-989382AEF453}" presName="horz1" presStyleCnt="0"/>
      <dgm:spPr/>
    </dgm:pt>
    <dgm:pt modelId="{4544C168-8907-4F80-9B9C-A66A4B23F04C}" type="pres">
      <dgm:prSet presAssocID="{C54AC354-53EB-4520-A323-989382AEF453}" presName="tx1" presStyleLbl="revTx" presStyleIdx="2" presStyleCnt="3"/>
      <dgm:spPr/>
      <dgm:t>
        <a:bodyPr/>
        <a:lstStyle/>
        <a:p>
          <a:endParaRPr lang="en-US"/>
        </a:p>
      </dgm:t>
    </dgm:pt>
    <dgm:pt modelId="{FA20B202-8F5B-49CB-ADE8-15EB9688500D}" type="pres">
      <dgm:prSet presAssocID="{C54AC354-53EB-4520-A323-989382AEF453}" presName="vert1" presStyleCnt="0"/>
      <dgm:spPr/>
    </dgm:pt>
  </dgm:ptLst>
  <dgm:cxnLst>
    <dgm:cxn modelId="{81991C91-CD15-4202-BA4E-2157A576D9B3}" type="presOf" srcId="{99C5F2CC-0F1A-443D-A9F8-F5BAF95AA164}" destId="{6149DD05-DEA9-436E-A43A-73E8C97847CC}" srcOrd="0" destOrd="0" presId="urn:microsoft.com/office/officeart/2008/layout/LinedList"/>
    <dgm:cxn modelId="{D4187BE2-066E-426D-9C6A-8621692081E9}" type="presOf" srcId="{C6CAF7A4-C19D-4C90-97AD-29573A776054}" destId="{C1740A11-D192-4F1A-95C9-1242E1212CD7}" srcOrd="0" destOrd="0" presId="urn:microsoft.com/office/officeart/2008/layout/LinedList"/>
    <dgm:cxn modelId="{77C1A462-D0EE-41F7-968E-CE507A08529C}" type="presOf" srcId="{41764A70-19CB-4792-8489-9C11E8AA10AA}" destId="{948C1AEC-66E4-4FE0-ACBE-EA4938346CA4}" srcOrd="0" destOrd="0" presId="urn:microsoft.com/office/officeart/2008/layout/LinedList"/>
    <dgm:cxn modelId="{6420833C-CD49-4896-83B8-CE181E31FE16}" type="presOf" srcId="{C54AC354-53EB-4520-A323-989382AEF453}" destId="{4544C168-8907-4F80-9B9C-A66A4B23F04C}" srcOrd="0" destOrd="0" presId="urn:microsoft.com/office/officeart/2008/layout/LinedList"/>
    <dgm:cxn modelId="{003BC3BB-478F-492A-BA51-A05FE5D2DF90}" srcId="{C6CAF7A4-C19D-4C90-97AD-29573A776054}" destId="{41764A70-19CB-4792-8489-9C11E8AA10AA}" srcOrd="0" destOrd="0" parTransId="{487D5CA0-9AAD-4C1C-828E-570E02FCE266}" sibTransId="{5604DC9C-1ED2-4E0C-9EFF-9EE0279AD73D}"/>
    <dgm:cxn modelId="{9E0FBBF0-DEB2-4B8E-99C3-96E9ADABC299}" srcId="{C6CAF7A4-C19D-4C90-97AD-29573A776054}" destId="{C54AC354-53EB-4520-A323-989382AEF453}" srcOrd="2" destOrd="0" parTransId="{F60B0923-EC54-4E38-88DB-1E29DA216260}" sibTransId="{A23F8C44-05CD-4E69-8DBD-40252FEA16B7}"/>
    <dgm:cxn modelId="{719371C4-F5B2-461A-8830-BA8B49BF3E0F}" srcId="{C6CAF7A4-C19D-4C90-97AD-29573A776054}" destId="{99C5F2CC-0F1A-443D-A9F8-F5BAF95AA164}" srcOrd="1" destOrd="0" parTransId="{C803DF29-07B8-4C18-B375-65E86D01B6FC}" sibTransId="{F723C850-8BBC-484E-A763-F2A861459387}"/>
    <dgm:cxn modelId="{98889288-50E2-4D56-87A2-F93679EBEE0C}" type="presParOf" srcId="{C1740A11-D192-4F1A-95C9-1242E1212CD7}" destId="{A178AC10-2431-4B52-99F8-0898ADD6969F}" srcOrd="0" destOrd="0" presId="urn:microsoft.com/office/officeart/2008/layout/LinedList"/>
    <dgm:cxn modelId="{4B034B6D-A271-48CD-A4B9-83BBE38FDF7C}" type="presParOf" srcId="{C1740A11-D192-4F1A-95C9-1242E1212CD7}" destId="{27511E9A-1FD7-4324-8C6B-9EBBBBCBC6D7}" srcOrd="1" destOrd="0" presId="urn:microsoft.com/office/officeart/2008/layout/LinedList"/>
    <dgm:cxn modelId="{B7B942E4-36DB-4A8E-BA19-62EB88F81326}" type="presParOf" srcId="{27511E9A-1FD7-4324-8C6B-9EBBBBCBC6D7}" destId="{948C1AEC-66E4-4FE0-ACBE-EA4938346CA4}" srcOrd="0" destOrd="0" presId="urn:microsoft.com/office/officeart/2008/layout/LinedList"/>
    <dgm:cxn modelId="{E87DFF00-C994-478E-B977-D76D0B6EACEA}" type="presParOf" srcId="{27511E9A-1FD7-4324-8C6B-9EBBBBCBC6D7}" destId="{C73373FA-BFEC-4859-8131-36E5AF25C8DB}" srcOrd="1" destOrd="0" presId="urn:microsoft.com/office/officeart/2008/layout/LinedList"/>
    <dgm:cxn modelId="{B303ACE4-4503-4197-B079-D18F19244164}" type="presParOf" srcId="{C1740A11-D192-4F1A-95C9-1242E1212CD7}" destId="{7DF3BCBE-0376-4A1D-8DE6-D055CE793FD7}" srcOrd="2" destOrd="0" presId="urn:microsoft.com/office/officeart/2008/layout/LinedList"/>
    <dgm:cxn modelId="{C87B5D74-4BAF-4E73-99A0-F2418DC5EB5E}" type="presParOf" srcId="{C1740A11-D192-4F1A-95C9-1242E1212CD7}" destId="{3494217D-70BD-4F19-88F6-C9BDFD053F60}" srcOrd="3" destOrd="0" presId="urn:microsoft.com/office/officeart/2008/layout/LinedList"/>
    <dgm:cxn modelId="{D4A64237-1445-43E1-B8E2-F6CE5D7A7CEB}" type="presParOf" srcId="{3494217D-70BD-4F19-88F6-C9BDFD053F60}" destId="{6149DD05-DEA9-436E-A43A-73E8C97847CC}" srcOrd="0" destOrd="0" presId="urn:microsoft.com/office/officeart/2008/layout/LinedList"/>
    <dgm:cxn modelId="{8515C302-ED64-4C12-AF30-D1D067AA7B63}" type="presParOf" srcId="{3494217D-70BD-4F19-88F6-C9BDFD053F60}" destId="{FB400ECF-77D2-4B05-98B8-2A6B1BDC3A3B}" srcOrd="1" destOrd="0" presId="urn:microsoft.com/office/officeart/2008/layout/LinedList"/>
    <dgm:cxn modelId="{54C6172C-0480-410B-BCC6-E3F354B6B682}" type="presParOf" srcId="{C1740A11-D192-4F1A-95C9-1242E1212CD7}" destId="{940772F4-0705-43C6-9B00-3653E88FC889}" srcOrd="4" destOrd="0" presId="urn:microsoft.com/office/officeart/2008/layout/LinedList"/>
    <dgm:cxn modelId="{1DA1339D-D295-4C39-AD35-E463F4F832E8}" type="presParOf" srcId="{C1740A11-D192-4F1A-95C9-1242E1212CD7}" destId="{431BE35F-C6D8-4684-B757-8EFB6FCDFCA0}" srcOrd="5" destOrd="0" presId="urn:microsoft.com/office/officeart/2008/layout/LinedList"/>
    <dgm:cxn modelId="{CB8F5A97-682E-4D36-BF1E-2C309B4A8B0A}" type="presParOf" srcId="{431BE35F-C6D8-4684-B757-8EFB6FCDFCA0}" destId="{4544C168-8907-4F80-9B9C-A66A4B23F04C}" srcOrd="0" destOrd="0" presId="urn:microsoft.com/office/officeart/2008/layout/LinedList"/>
    <dgm:cxn modelId="{86CBF223-7C45-455C-BF25-E597687CCCB2}" type="presParOf" srcId="{431BE35F-C6D8-4684-B757-8EFB6FCDFCA0}" destId="{FA20B202-8F5B-49CB-ADE8-15EB9688500D}"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6CAF7A4-C19D-4C90-97AD-29573A776054}" type="doc">
      <dgm:prSet loTypeId="urn:microsoft.com/office/officeart/2008/layout/LinedList" loCatId="list" qsTypeId="urn:microsoft.com/office/officeart/2005/8/quickstyle/simple4" qsCatId="simple" csTypeId="urn:microsoft.com/office/officeart/2005/8/colors/accent2_1" csCatId="accent2" phldr="1"/>
      <dgm:spPr/>
      <dgm:t>
        <a:bodyPr/>
        <a:lstStyle/>
        <a:p>
          <a:endParaRPr lang="en-US"/>
        </a:p>
      </dgm:t>
    </dgm:pt>
    <dgm:pt modelId="{41764A70-19CB-4792-8489-9C11E8AA10AA}">
      <dgm:prSet custT="1"/>
      <dgm:spPr/>
      <dgm:t>
        <a:bodyPr/>
        <a:lstStyle/>
        <a:p>
          <a:pPr>
            <a:lnSpc>
              <a:spcPct val="100000"/>
            </a:lnSpc>
          </a:pPr>
          <a:r>
            <a:rPr lang="en-US" sz="4400" dirty="0"/>
            <a:t>Key &amp; Mandatory </a:t>
          </a:r>
        </a:p>
      </dgm:t>
    </dgm:pt>
    <dgm:pt modelId="{487D5CA0-9AAD-4C1C-828E-570E02FCE266}" type="parTrans" cxnId="{003BC3BB-478F-492A-BA51-A05FE5D2DF90}">
      <dgm:prSet/>
      <dgm:spPr/>
      <dgm:t>
        <a:bodyPr/>
        <a:lstStyle/>
        <a:p>
          <a:endParaRPr lang="en-US"/>
        </a:p>
      </dgm:t>
    </dgm:pt>
    <dgm:pt modelId="{5604DC9C-1ED2-4E0C-9EFF-9EE0279AD73D}" type="sibTrans" cxnId="{003BC3BB-478F-492A-BA51-A05FE5D2DF90}">
      <dgm:prSet/>
      <dgm:spPr/>
      <dgm:t>
        <a:bodyPr/>
        <a:lstStyle/>
        <a:p>
          <a:endParaRPr lang="en-US"/>
        </a:p>
      </dgm:t>
    </dgm:pt>
    <dgm:pt modelId="{99C5F2CC-0F1A-443D-A9F8-F5BAF95AA164}">
      <dgm:prSet custT="1"/>
      <dgm:spPr/>
      <dgm:t>
        <a:bodyPr/>
        <a:lstStyle/>
        <a:p>
          <a:pPr>
            <a:lnSpc>
              <a:spcPct val="100000"/>
            </a:lnSpc>
          </a:pPr>
          <a:r>
            <a:rPr lang="en-US" sz="4400" dirty="0"/>
            <a:t>Non-Key &amp; Complementary</a:t>
          </a:r>
        </a:p>
      </dgm:t>
    </dgm:pt>
    <dgm:pt modelId="{C803DF29-07B8-4C18-B375-65E86D01B6FC}" type="parTrans" cxnId="{719371C4-F5B2-461A-8830-BA8B49BF3E0F}">
      <dgm:prSet/>
      <dgm:spPr/>
      <dgm:t>
        <a:bodyPr/>
        <a:lstStyle/>
        <a:p>
          <a:endParaRPr lang="en-US"/>
        </a:p>
      </dgm:t>
    </dgm:pt>
    <dgm:pt modelId="{F723C850-8BBC-484E-A763-F2A861459387}" type="sibTrans" cxnId="{719371C4-F5B2-461A-8830-BA8B49BF3E0F}">
      <dgm:prSet/>
      <dgm:spPr/>
      <dgm:t>
        <a:bodyPr/>
        <a:lstStyle/>
        <a:p>
          <a:endParaRPr lang="en-US"/>
        </a:p>
      </dgm:t>
    </dgm:pt>
    <dgm:pt modelId="{C54AC354-53EB-4520-A323-989382AEF453}">
      <dgm:prSet custT="1"/>
      <dgm:spPr/>
      <dgm:t>
        <a:bodyPr/>
        <a:lstStyle/>
        <a:p>
          <a:pPr>
            <a:lnSpc>
              <a:spcPct val="100000"/>
            </a:lnSpc>
          </a:pPr>
          <a:r>
            <a:rPr lang="en-US" sz="4400" dirty="0"/>
            <a:t>Transferability</a:t>
          </a:r>
          <a:r>
            <a:rPr lang="en-US" sz="6100" dirty="0"/>
            <a:t> </a:t>
          </a:r>
        </a:p>
      </dgm:t>
    </dgm:pt>
    <dgm:pt modelId="{F60B0923-EC54-4E38-88DB-1E29DA216260}" type="parTrans" cxnId="{9E0FBBF0-DEB2-4B8E-99C3-96E9ADABC299}">
      <dgm:prSet/>
      <dgm:spPr/>
      <dgm:t>
        <a:bodyPr/>
        <a:lstStyle/>
        <a:p>
          <a:endParaRPr lang="en-US"/>
        </a:p>
      </dgm:t>
    </dgm:pt>
    <dgm:pt modelId="{A23F8C44-05CD-4E69-8DBD-40252FEA16B7}" type="sibTrans" cxnId="{9E0FBBF0-DEB2-4B8E-99C3-96E9ADABC299}">
      <dgm:prSet/>
      <dgm:spPr/>
      <dgm:t>
        <a:bodyPr/>
        <a:lstStyle/>
        <a:p>
          <a:endParaRPr lang="en-US"/>
        </a:p>
      </dgm:t>
    </dgm:pt>
    <dgm:pt modelId="{C1740A11-D192-4F1A-95C9-1242E1212CD7}" type="pres">
      <dgm:prSet presAssocID="{C6CAF7A4-C19D-4C90-97AD-29573A776054}" presName="vert0" presStyleCnt="0">
        <dgm:presLayoutVars>
          <dgm:dir/>
          <dgm:animOne val="branch"/>
          <dgm:animLvl val="lvl"/>
        </dgm:presLayoutVars>
      </dgm:prSet>
      <dgm:spPr/>
      <dgm:t>
        <a:bodyPr/>
        <a:lstStyle/>
        <a:p>
          <a:endParaRPr lang="en-US"/>
        </a:p>
      </dgm:t>
    </dgm:pt>
    <dgm:pt modelId="{A178AC10-2431-4B52-99F8-0898ADD6969F}" type="pres">
      <dgm:prSet presAssocID="{41764A70-19CB-4792-8489-9C11E8AA10AA}" presName="thickLine" presStyleLbl="alignNode1" presStyleIdx="0" presStyleCnt="3"/>
      <dgm:spPr/>
    </dgm:pt>
    <dgm:pt modelId="{27511E9A-1FD7-4324-8C6B-9EBBBBCBC6D7}" type="pres">
      <dgm:prSet presAssocID="{41764A70-19CB-4792-8489-9C11E8AA10AA}" presName="horz1" presStyleCnt="0"/>
      <dgm:spPr/>
    </dgm:pt>
    <dgm:pt modelId="{948C1AEC-66E4-4FE0-ACBE-EA4938346CA4}" type="pres">
      <dgm:prSet presAssocID="{41764A70-19CB-4792-8489-9C11E8AA10AA}" presName="tx1" presStyleLbl="revTx" presStyleIdx="0" presStyleCnt="3"/>
      <dgm:spPr/>
      <dgm:t>
        <a:bodyPr/>
        <a:lstStyle/>
        <a:p>
          <a:endParaRPr lang="en-US"/>
        </a:p>
      </dgm:t>
    </dgm:pt>
    <dgm:pt modelId="{C73373FA-BFEC-4859-8131-36E5AF25C8DB}" type="pres">
      <dgm:prSet presAssocID="{41764A70-19CB-4792-8489-9C11E8AA10AA}" presName="vert1" presStyleCnt="0"/>
      <dgm:spPr/>
    </dgm:pt>
    <dgm:pt modelId="{7DF3BCBE-0376-4A1D-8DE6-D055CE793FD7}" type="pres">
      <dgm:prSet presAssocID="{99C5F2CC-0F1A-443D-A9F8-F5BAF95AA164}" presName="thickLine" presStyleLbl="alignNode1" presStyleIdx="1" presStyleCnt="3"/>
      <dgm:spPr/>
    </dgm:pt>
    <dgm:pt modelId="{3494217D-70BD-4F19-88F6-C9BDFD053F60}" type="pres">
      <dgm:prSet presAssocID="{99C5F2CC-0F1A-443D-A9F8-F5BAF95AA164}" presName="horz1" presStyleCnt="0"/>
      <dgm:spPr/>
    </dgm:pt>
    <dgm:pt modelId="{6149DD05-DEA9-436E-A43A-73E8C97847CC}" type="pres">
      <dgm:prSet presAssocID="{99C5F2CC-0F1A-443D-A9F8-F5BAF95AA164}" presName="tx1" presStyleLbl="revTx" presStyleIdx="1" presStyleCnt="3"/>
      <dgm:spPr/>
      <dgm:t>
        <a:bodyPr/>
        <a:lstStyle/>
        <a:p>
          <a:endParaRPr lang="en-US"/>
        </a:p>
      </dgm:t>
    </dgm:pt>
    <dgm:pt modelId="{FB400ECF-77D2-4B05-98B8-2A6B1BDC3A3B}" type="pres">
      <dgm:prSet presAssocID="{99C5F2CC-0F1A-443D-A9F8-F5BAF95AA164}" presName="vert1" presStyleCnt="0"/>
      <dgm:spPr/>
    </dgm:pt>
    <dgm:pt modelId="{940772F4-0705-43C6-9B00-3653E88FC889}" type="pres">
      <dgm:prSet presAssocID="{C54AC354-53EB-4520-A323-989382AEF453}" presName="thickLine" presStyleLbl="alignNode1" presStyleIdx="2" presStyleCnt="3"/>
      <dgm:spPr/>
    </dgm:pt>
    <dgm:pt modelId="{431BE35F-C6D8-4684-B757-8EFB6FCDFCA0}" type="pres">
      <dgm:prSet presAssocID="{C54AC354-53EB-4520-A323-989382AEF453}" presName="horz1" presStyleCnt="0"/>
      <dgm:spPr/>
    </dgm:pt>
    <dgm:pt modelId="{4544C168-8907-4F80-9B9C-A66A4B23F04C}" type="pres">
      <dgm:prSet presAssocID="{C54AC354-53EB-4520-A323-989382AEF453}" presName="tx1" presStyleLbl="revTx" presStyleIdx="2" presStyleCnt="3"/>
      <dgm:spPr/>
      <dgm:t>
        <a:bodyPr/>
        <a:lstStyle/>
        <a:p>
          <a:endParaRPr lang="en-US"/>
        </a:p>
      </dgm:t>
    </dgm:pt>
    <dgm:pt modelId="{FA20B202-8F5B-49CB-ADE8-15EB9688500D}" type="pres">
      <dgm:prSet presAssocID="{C54AC354-53EB-4520-A323-989382AEF453}" presName="vert1" presStyleCnt="0"/>
      <dgm:spPr/>
    </dgm:pt>
  </dgm:ptLst>
  <dgm:cxnLst>
    <dgm:cxn modelId="{81991C91-CD15-4202-BA4E-2157A576D9B3}" type="presOf" srcId="{99C5F2CC-0F1A-443D-A9F8-F5BAF95AA164}" destId="{6149DD05-DEA9-436E-A43A-73E8C97847CC}" srcOrd="0" destOrd="0" presId="urn:microsoft.com/office/officeart/2008/layout/LinedList"/>
    <dgm:cxn modelId="{D4187BE2-066E-426D-9C6A-8621692081E9}" type="presOf" srcId="{C6CAF7A4-C19D-4C90-97AD-29573A776054}" destId="{C1740A11-D192-4F1A-95C9-1242E1212CD7}" srcOrd="0" destOrd="0" presId="urn:microsoft.com/office/officeart/2008/layout/LinedList"/>
    <dgm:cxn modelId="{77C1A462-D0EE-41F7-968E-CE507A08529C}" type="presOf" srcId="{41764A70-19CB-4792-8489-9C11E8AA10AA}" destId="{948C1AEC-66E4-4FE0-ACBE-EA4938346CA4}" srcOrd="0" destOrd="0" presId="urn:microsoft.com/office/officeart/2008/layout/LinedList"/>
    <dgm:cxn modelId="{6420833C-CD49-4896-83B8-CE181E31FE16}" type="presOf" srcId="{C54AC354-53EB-4520-A323-989382AEF453}" destId="{4544C168-8907-4F80-9B9C-A66A4B23F04C}" srcOrd="0" destOrd="0" presId="urn:microsoft.com/office/officeart/2008/layout/LinedList"/>
    <dgm:cxn modelId="{003BC3BB-478F-492A-BA51-A05FE5D2DF90}" srcId="{C6CAF7A4-C19D-4C90-97AD-29573A776054}" destId="{41764A70-19CB-4792-8489-9C11E8AA10AA}" srcOrd="0" destOrd="0" parTransId="{487D5CA0-9AAD-4C1C-828E-570E02FCE266}" sibTransId="{5604DC9C-1ED2-4E0C-9EFF-9EE0279AD73D}"/>
    <dgm:cxn modelId="{9E0FBBF0-DEB2-4B8E-99C3-96E9ADABC299}" srcId="{C6CAF7A4-C19D-4C90-97AD-29573A776054}" destId="{C54AC354-53EB-4520-A323-989382AEF453}" srcOrd="2" destOrd="0" parTransId="{F60B0923-EC54-4E38-88DB-1E29DA216260}" sibTransId="{A23F8C44-05CD-4E69-8DBD-40252FEA16B7}"/>
    <dgm:cxn modelId="{719371C4-F5B2-461A-8830-BA8B49BF3E0F}" srcId="{C6CAF7A4-C19D-4C90-97AD-29573A776054}" destId="{99C5F2CC-0F1A-443D-A9F8-F5BAF95AA164}" srcOrd="1" destOrd="0" parTransId="{C803DF29-07B8-4C18-B375-65E86D01B6FC}" sibTransId="{F723C850-8BBC-484E-A763-F2A861459387}"/>
    <dgm:cxn modelId="{98889288-50E2-4D56-87A2-F93679EBEE0C}" type="presParOf" srcId="{C1740A11-D192-4F1A-95C9-1242E1212CD7}" destId="{A178AC10-2431-4B52-99F8-0898ADD6969F}" srcOrd="0" destOrd="0" presId="urn:microsoft.com/office/officeart/2008/layout/LinedList"/>
    <dgm:cxn modelId="{4B034B6D-A271-48CD-A4B9-83BBE38FDF7C}" type="presParOf" srcId="{C1740A11-D192-4F1A-95C9-1242E1212CD7}" destId="{27511E9A-1FD7-4324-8C6B-9EBBBBCBC6D7}" srcOrd="1" destOrd="0" presId="urn:microsoft.com/office/officeart/2008/layout/LinedList"/>
    <dgm:cxn modelId="{B7B942E4-36DB-4A8E-BA19-62EB88F81326}" type="presParOf" srcId="{27511E9A-1FD7-4324-8C6B-9EBBBBCBC6D7}" destId="{948C1AEC-66E4-4FE0-ACBE-EA4938346CA4}" srcOrd="0" destOrd="0" presId="urn:microsoft.com/office/officeart/2008/layout/LinedList"/>
    <dgm:cxn modelId="{E87DFF00-C994-478E-B977-D76D0B6EACEA}" type="presParOf" srcId="{27511E9A-1FD7-4324-8C6B-9EBBBBCBC6D7}" destId="{C73373FA-BFEC-4859-8131-36E5AF25C8DB}" srcOrd="1" destOrd="0" presId="urn:microsoft.com/office/officeart/2008/layout/LinedList"/>
    <dgm:cxn modelId="{B303ACE4-4503-4197-B079-D18F19244164}" type="presParOf" srcId="{C1740A11-D192-4F1A-95C9-1242E1212CD7}" destId="{7DF3BCBE-0376-4A1D-8DE6-D055CE793FD7}" srcOrd="2" destOrd="0" presId="urn:microsoft.com/office/officeart/2008/layout/LinedList"/>
    <dgm:cxn modelId="{C87B5D74-4BAF-4E73-99A0-F2418DC5EB5E}" type="presParOf" srcId="{C1740A11-D192-4F1A-95C9-1242E1212CD7}" destId="{3494217D-70BD-4F19-88F6-C9BDFD053F60}" srcOrd="3" destOrd="0" presId="urn:microsoft.com/office/officeart/2008/layout/LinedList"/>
    <dgm:cxn modelId="{D4A64237-1445-43E1-B8E2-F6CE5D7A7CEB}" type="presParOf" srcId="{3494217D-70BD-4F19-88F6-C9BDFD053F60}" destId="{6149DD05-DEA9-436E-A43A-73E8C97847CC}" srcOrd="0" destOrd="0" presId="urn:microsoft.com/office/officeart/2008/layout/LinedList"/>
    <dgm:cxn modelId="{8515C302-ED64-4C12-AF30-D1D067AA7B63}" type="presParOf" srcId="{3494217D-70BD-4F19-88F6-C9BDFD053F60}" destId="{FB400ECF-77D2-4B05-98B8-2A6B1BDC3A3B}" srcOrd="1" destOrd="0" presId="urn:microsoft.com/office/officeart/2008/layout/LinedList"/>
    <dgm:cxn modelId="{54C6172C-0480-410B-BCC6-E3F354B6B682}" type="presParOf" srcId="{C1740A11-D192-4F1A-95C9-1242E1212CD7}" destId="{940772F4-0705-43C6-9B00-3653E88FC889}" srcOrd="4" destOrd="0" presId="urn:microsoft.com/office/officeart/2008/layout/LinedList"/>
    <dgm:cxn modelId="{1DA1339D-D295-4C39-AD35-E463F4F832E8}" type="presParOf" srcId="{C1740A11-D192-4F1A-95C9-1242E1212CD7}" destId="{431BE35F-C6D8-4684-B757-8EFB6FCDFCA0}" srcOrd="5" destOrd="0" presId="urn:microsoft.com/office/officeart/2008/layout/LinedList"/>
    <dgm:cxn modelId="{CB8F5A97-682E-4D36-BF1E-2C309B4A8B0A}" type="presParOf" srcId="{431BE35F-C6D8-4684-B757-8EFB6FCDFCA0}" destId="{4544C168-8907-4F80-9B9C-A66A4B23F04C}" srcOrd="0" destOrd="0" presId="urn:microsoft.com/office/officeart/2008/layout/LinedList"/>
    <dgm:cxn modelId="{86CBF223-7C45-455C-BF25-E597687CCCB2}" type="presParOf" srcId="{431BE35F-C6D8-4684-B757-8EFB6FCDFCA0}" destId="{FA20B202-8F5B-49CB-ADE8-15EB9688500D}"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6CAF7A4-C19D-4C90-97AD-29573A776054}" type="doc">
      <dgm:prSet loTypeId="urn:microsoft.com/office/officeart/2008/layout/LinedList" loCatId="list" qsTypeId="urn:microsoft.com/office/officeart/2005/8/quickstyle/simple4" qsCatId="simple" csTypeId="urn:microsoft.com/office/officeart/2005/8/colors/accent2_1" csCatId="accent2" phldr="1"/>
      <dgm:spPr/>
      <dgm:t>
        <a:bodyPr/>
        <a:lstStyle/>
        <a:p>
          <a:endParaRPr lang="en-US"/>
        </a:p>
      </dgm:t>
    </dgm:pt>
    <dgm:pt modelId="{41764A70-19CB-4792-8489-9C11E8AA10AA}">
      <dgm:prSet custT="1"/>
      <dgm:spPr/>
      <dgm:t>
        <a:bodyPr/>
        <a:lstStyle/>
        <a:p>
          <a:pPr>
            <a:lnSpc>
              <a:spcPct val="100000"/>
            </a:lnSpc>
          </a:pPr>
          <a:r>
            <a:rPr lang="en-US" sz="3200" dirty="0"/>
            <a:t>Time Frame: 2015 - 2020</a:t>
          </a:r>
        </a:p>
      </dgm:t>
    </dgm:pt>
    <dgm:pt modelId="{487D5CA0-9AAD-4C1C-828E-570E02FCE266}" type="parTrans" cxnId="{003BC3BB-478F-492A-BA51-A05FE5D2DF90}">
      <dgm:prSet/>
      <dgm:spPr/>
      <dgm:t>
        <a:bodyPr/>
        <a:lstStyle/>
        <a:p>
          <a:endParaRPr lang="en-US"/>
        </a:p>
      </dgm:t>
    </dgm:pt>
    <dgm:pt modelId="{5604DC9C-1ED2-4E0C-9EFF-9EE0279AD73D}" type="sibTrans" cxnId="{003BC3BB-478F-492A-BA51-A05FE5D2DF90}">
      <dgm:prSet/>
      <dgm:spPr/>
      <dgm:t>
        <a:bodyPr/>
        <a:lstStyle/>
        <a:p>
          <a:endParaRPr lang="en-US"/>
        </a:p>
      </dgm:t>
    </dgm:pt>
    <dgm:pt modelId="{99C5F2CC-0F1A-443D-A9F8-F5BAF95AA164}">
      <dgm:prSet custT="1"/>
      <dgm:spPr/>
      <dgm:t>
        <a:bodyPr/>
        <a:lstStyle/>
        <a:p>
          <a:pPr marL="0" lvl="0" indent="0" algn="l" defTabSz="1422400">
            <a:lnSpc>
              <a:spcPct val="100000"/>
            </a:lnSpc>
            <a:spcBef>
              <a:spcPct val="0"/>
            </a:spcBef>
            <a:spcAft>
              <a:spcPct val="35000"/>
            </a:spcAft>
            <a:buNone/>
          </a:pPr>
          <a:r>
            <a:rPr lang="en-US" sz="3200" kern="1200" dirty="0">
              <a:solidFill>
                <a:prstClr val="black">
                  <a:hueOff val="0"/>
                  <a:satOff val="0"/>
                  <a:lumOff val="0"/>
                  <a:alphaOff val="0"/>
                </a:prstClr>
              </a:solidFill>
              <a:latin typeface="Calibri" panose="020F0502020204030204"/>
              <a:ea typeface="+mn-ea"/>
              <a:cs typeface="+mn-cs"/>
            </a:rPr>
            <a:t>Primary Focus: North Macedonia, Serbia, and Austria.</a:t>
          </a:r>
        </a:p>
      </dgm:t>
    </dgm:pt>
    <dgm:pt modelId="{C803DF29-07B8-4C18-B375-65E86D01B6FC}" type="parTrans" cxnId="{719371C4-F5B2-461A-8830-BA8B49BF3E0F}">
      <dgm:prSet/>
      <dgm:spPr/>
      <dgm:t>
        <a:bodyPr/>
        <a:lstStyle/>
        <a:p>
          <a:endParaRPr lang="en-US"/>
        </a:p>
      </dgm:t>
    </dgm:pt>
    <dgm:pt modelId="{F723C850-8BBC-484E-A763-F2A861459387}" type="sibTrans" cxnId="{719371C4-F5B2-461A-8830-BA8B49BF3E0F}">
      <dgm:prSet/>
      <dgm:spPr/>
      <dgm:t>
        <a:bodyPr/>
        <a:lstStyle/>
        <a:p>
          <a:endParaRPr lang="en-US"/>
        </a:p>
      </dgm:t>
    </dgm:pt>
    <dgm:pt modelId="{C54AC354-53EB-4520-A323-989382AEF453}">
      <dgm:prSet custT="1"/>
      <dgm:spPr/>
      <dgm:t>
        <a:bodyPr/>
        <a:lstStyle/>
        <a:p>
          <a:pPr>
            <a:lnSpc>
              <a:spcPct val="100000"/>
            </a:lnSpc>
          </a:pPr>
          <a:r>
            <a:rPr lang="en-US" sz="3200" dirty="0"/>
            <a:t>Managing mixed migration flows and identification/referral of human trafficking victims.</a:t>
          </a:r>
        </a:p>
      </dgm:t>
    </dgm:pt>
    <dgm:pt modelId="{F60B0923-EC54-4E38-88DB-1E29DA216260}" type="parTrans" cxnId="{9E0FBBF0-DEB2-4B8E-99C3-96E9ADABC299}">
      <dgm:prSet/>
      <dgm:spPr/>
      <dgm:t>
        <a:bodyPr/>
        <a:lstStyle/>
        <a:p>
          <a:endParaRPr lang="en-US"/>
        </a:p>
      </dgm:t>
    </dgm:pt>
    <dgm:pt modelId="{A23F8C44-05CD-4E69-8DBD-40252FEA16B7}" type="sibTrans" cxnId="{9E0FBBF0-DEB2-4B8E-99C3-96E9ADABC299}">
      <dgm:prSet/>
      <dgm:spPr/>
      <dgm:t>
        <a:bodyPr/>
        <a:lstStyle/>
        <a:p>
          <a:endParaRPr lang="en-US"/>
        </a:p>
      </dgm:t>
    </dgm:pt>
    <dgm:pt modelId="{C1740A11-D192-4F1A-95C9-1242E1212CD7}" type="pres">
      <dgm:prSet presAssocID="{C6CAF7A4-C19D-4C90-97AD-29573A776054}" presName="vert0" presStyleCnt="0">
        <dgm:presLayoutVars>
          <dgm:dir/>
          <dgm:animOne val="branch"/>
          <dgm:animLvl val="lvl"/>
        </dgm:presLayoutVars>
      </dgm:prSet>
      <dgm:spPr/>
      <dgm:t>
        <a:bodyPr/>
        <a:lstStyle/>
        <a:p>
          <a:endParaRPr lang="en-US"/>
        </a:p>
      </dgm:t>
    </dgm:pt>
    <dgm:pt modelId="{A178AC10-2431-4B52-99F8-0898ADD6969F}" type="pres">
      <dgm:prSet presAssocID="{41764A70-19CB-4792-8489-9C11E8AA10AA}" presName="thickLine" presStyleLbl="alignNode1" presStyleIdx="0" presStyleCnt="3"/>
      <dgm:spPr/>
    </dgm:pt>
    <dgm:pt modelId="{27511E9A-1FD7-4324-8C6B-9EBBBBCBC6D7}" type="pres">
      <dgm:prSet presAssocID="{41764A70-19CB-4792-8489-9C11E8AA10AA}" presName="horz1" presStyleCnt="0"/>
      <dgm:spPr/>
    </dgm:pt>
    <dgm:pt modelId="{948C1AEC-66E4-4FE0-ACBE-EA4938346CA4}" type="pres">
      <dgm:prSet presAssocID="{41764A70-19CB-4792-8489-9C11E8AA10AA}" presName="tx1" presStyleLbl="revTx" presStyleIdx="0" presStyleCnt="3"/>
      <dgm:spPr/>
      <dgm:t>
        <a:bodyPr/>
        <a:lstStyle/>
        <a:p>
          <a:endParaRPr lang="en-US"/>
        </a:p>
      </dgm:t>
    </dgm:pt>
    <dgm:pt modelId="{C73373FA-BFEC-4859-8131-36E5AF25C8DB}" type="pres">
      <dgm:prSet presAssocID="{41764A70-19CB-4792-8489-9C11E8AA10AA}" presName="vert1" presStyleCnt="0"/>
      <dgm:spPr/>
    </dgm:pt>
    <dgm:pt modelId="{7DF3BCBE-0376-4A1D-8DE6-D055CE793FD7}" type="pres">
      <dgm:prSet presAssocID="{99C5F2CC-0F1A-443D-A9F8-F5BAF95AA164}" presName="thickLine" presStyleLbl="alignNode1" presStyleIdx="1" presStyleCnt="3"/>
      <dgm:spPr/>
    </dgm:pt>
    <dgm:pt modelId="{3494217D-70BD-4F19-88F6-C9BDFD053F60}" type="pres">
      <dgm:prSet presAssocID="{99C5F2CC-0F1A-443D-A9F8-F5BAF95AA164}" presName="horz1" presStyleCnt="0"/>
      <dgm:spPr/>
    </dgm:pt>
    <dgm:pt modelId="{6149DD05-DEA9-436E-A43A-73E8C97847CC}" type="pres">
      <dgm:prSet presAssocID="{99C5F2CC-0F1A-443D-A9F8-F5BAF95AA164}" presName="tx1" presStyleLbl="revTx" presStyleIdx="1" presStyleCnt="3" custLinFactNeighborX="-1664" custLinFactNeighborY="-6837"/>
      <dgm:spPr/>
      <dgm:t>
        <a:bodyPr/>
        <a:lstStyle/>
        <a:p>
          <a:endParaRPr lang="en-US"/>
        </a:p>
      </dgm:t>
    </dgm:pt>
    <dgm:pt modelId="{FB400ECF-77D2-4B05-98B8-2A6B1BDC3A3B}" type="pres">
      <dgm:prSet presAssocID="{99C5F2CC-0F1A-443D-A9F8-F5BAF95AA164}" presName="vert1" presStyleCnt="0"/>
      <dgm:spPr/>
    </dgm:pt>
    <dgm:pt modelId="{940772F4-0705-43C6-9B00-3653E88FC889}" type="pres">
      <dgm:prSet presAssocID="{C54AC354-53EB-4520-A323-989382AEF453}" presName="thickLine" presStyleLbl="alignNode1" presStyleIdx="2" presStyleCnt="3"/>
      <dgm:spPr/>
    </dgm:pt>
    <dgm:pt modelId="{431BE35F-C6D8-4684-B757-8EFB6FCDFCA0}" type="pres">
      <dgm:prSet presAssocID="{C54AC354-53EB-4520-A323-989382AEF453}" presName="horz1" presStyleCnt="0"/>
      <dgm:spPr/>
    </dgm:pt>
    <dgm:pt modelId="{4544C168-8907-4F80-9B9C-A66A4B23F04C}" type="pres">
      <dgm:prSet presAssocID="{C54AC354-53EB-4520-A323-989382AEF453}" presName="tx1" presStyleLbl="revTx" presStyleIdx="2" presStyleCnt="3"/>
      <dgm:spPr/>
      <dgm:t>
        <a:bodyPr/>
        <a:lstStyle/>
        <a:p>
          <a:endParaRPr lang="en-US"/>
        </a:p>
      </dgm:t>
    </dgm:pt>
    <dgm:pt modelId="{FA20B202-8F5B-49CB-ADE8-15EB9688500D}" type="pres">
      <dgm:prSet presAssocID="{C54AC354-53EB-4520-A323-989382AEF453}" presName="vert1" presStyleCnt="0"/>
      <dgm:spPr/>
    </dgm:pt>
  </dgm:ptLst>
  <dgm:cxnLst>
    <dgm:cxn modelId="{81991C91-CD15-4202-BA4E-2157A576D9B3}" type="presOf" srcId="{99C5F2CC-0F1A-443D-A9F8-F5BAF95AA164}" destId="{6149DD05-DEA9-436E-A43A-73E8C97847CC}" srcOrd="0" destOrd="0" presId="urn:microsoft.com/office/officeart/2008/layout/LinedList"/>
    <dgm:cxn modelId="{D4187BE2-066E-426D-9C6A-8621692081E9}" type="presOf" srcId="{C6CAF7A4-C19D-4C90-97AD-29573A776054}" destId="{C1740A11-D192-4F1A-95C9-1242E1212CD7}" srcOrd="0" destOrd="0" presId="urn:microsoft.com/office/officeart/2008/layout/LinedList"/>
    <dgm:cxn modelId="{77C1A462-D0EE-41F7-968E-CE507A08529C}" type="presOf" srcId="{41764A70-19CB-4792-8489-9C11E8AA10AA}" destId="{948C1AEC-66E4-4FE0-ACBE-EA4938346CA4}" srcOrd="0" destOrd="0" presId="urn:microsoft.com/office/officeart/2008/layout/LinedList"/>
    <dgm:cxn modelId="{6420833C-CD49-4896-83B8-CE181E31FE16}" type="presOf" srcId="{C54AC354-53EB-4520-A323-989382AEF453}" destId="{4544C168-8907-4F80-9B9C-A66A4B23F04C}" srcOrd="0" destOrd="0" presId="urn:microsoft.com/office/officeart/2008/layout/LinedList"/>
    <dgm:cxn modelId="{003BC3BB-478F-492A-BA51-A05FE5D2DF90}" srcId="{C6CAF7A4-C19D-4C90-97AD-29573A776054}" destId="{41764A70-19CB-4792-8489-9C11E8AA10AA}" srcOrd="0" destOrd="0" parTransId="{487D5CA0-9AAD-4C1C-828E-570E02FCE266}" sibTransId="{5604DC9C-1ED2-4E0C-9EFF-9EE0279AD73D}"/>
    <dgm:cxn modelId="{9E0FBBF0-DEB2-4B8E-99C3-96E9ADABC299}" srcId="{C6CAF7A4-C19D-4C90-97AD-29573A776054}" destId="{C54AC354-53EB-4520-A323-989382AEF453}" srcOrd="2" destOrd="0" parTransId="{F60B0923-EC54-4E38-88DB-1E29DA216260}" sibTransId="{A23F8C44-05CD-4E69-8DBD-40252FEA16B7}"/>
    <dgm:cxn modelId="{719371C4-F5B2-461A-8830-BA8B49BF3E0F}" srcId="{C6CAF7A4-C19D-4C90-97AD-29573A776054}" destId="{99C5F2CC-0F1A-443D-A9F8-F5BAF95AA164}" srcOrd="1" destOrd="0" parTransId="{C803DF29-07B8-4C18-B375-65E86D01B6FC}" sibTransId="{F723C850-8BBC-484E-A763-F2A861459387}"/>
    <dgm:cxn modelId="{98889288-50E2-4D56-87A2-F93679EBEE0C}" type="presParOf" srcId="{C1740A11-D192-4F1A-95C9-1242E1212CD7}" destId="{A178AC10-2431-4B52-99F8-0898ADD6969F}" srcOrd="0" destOrd="0" presId="urn:microsoft.com/office/officeart/2008/layout/LinedList"/>
    <dgm:cxn modelId="{4B034B6D-A271-48CD-A4B9-83BBE38FDF7C}" type="presParOf" srcId="{C1740A11-D192-4F1A-95C9-1242E1212CD7}" destId="{27511E9A-1FD7-4324-8C6B-9EBBBBCBC6D7}" srcOrd="1" destOrd="0" presId="urn:microsoft.com/office/officeart/2008/layout/LinedList"/>
    <dgm:cxn modelId="{B7B942E4-36DB-4A8E-BA19-62EB88F81326}" type="presParOf" srcId="{27511E9A-1FD7-4324-8C6B-9EBBBBCBC6D7}" destId="{948C1AEC-66E4-4FE0-ACBE-EA4938346CA4}" srcOrd="0" destOrd="0" presId="urn:microsoft.com/office/officeart/2008/layout/LinedList"/>
    <dgm:cxn modelId="{E87DFF00-C994-478E-B977-D76D0B6EACEA}" type="presParOf" srcId="{27511E9A-1FD7-4324-8C6B-9EBBBBCBC6D7}" destId="{C73373FA-BFEC-4859-8131-36E5AF25C8DB}" srcOrd="1" destOrd="0" presId="urn:microsoft.com/office/officeart/2008/layout/LinedList"/>
    <dgm:cxn modelId="{B303ACE4-4503-4197-B079-D18F19244164}" type="presParOf" srcId="{C1740A11-D192-4F1A-95C9-1242E1212CD7}" destId="{7DF3BCBE-0376-4A1D-8DE6-D055CE793FD7}" srcOrd="2" destOrd="0" presId="urn:microsoft.com/office/officeart/2008/layout/LinedList"/>
    <dgm:cxn modelId="{C87B5D74-4BAF-4E73-99A0-F2418DC5EB5E}" type="presParOf" srcId="{C1740A11-D192-4F1A-95C9-1242E1212CD7}" destId="{3494217D-70BD-4F19-88F6-C9BDFD053F60}" srcOrd="3" destOrd="0" presId="urn:microsoft.com/office/officeart/2008/layout/LinedList"/>
    <dgm:cxn modelId="{D4A64237-1445-43E1-B8E2-F6CE5D7A7CEB}" type="presParOf" srcId="{3494217D-70BD-4F19-88F6-C9BDFD053F60}" destId="{6149DD05-DEA9-436E-A43A-73E8C97847CC}" srcOrd="0" destOrd="0" presId="urn:microsoft.com/office/officeart/2008/layout/LinedList"/>
    <dgm:cxn modelId="{8515C302-ED64-4C12-AF30-D1D067AA7B63}" type="presParOf" srcId="{3494217D-70BD-4F19-88F6-C9BDFD053F60}" destId="{FB400ECF-77D2-4B05-98B8-2A6B1BDC3A3B}" srcOrd="1" destOrd="0" presId="urn:microsoft.com/office/officeart/2008/layout/LinedList"/>
    <dgm:cxn modelId="{54C6172C-0480-410B-BCC6-E3F354B6B682}" type="presParOf" srcId="{C1740A11-D192-4F1A-95C9-1242E1212CD7}" destId="{940772F4-0705-43C6-9B00-3653E88FC889}" srcOrd="4" destOrd="0" presId="urn:microsoft.com/office/officeart/2008/layout/LinedList"/>
    <dgm:cxn modelId="{1DA1339D-D295-4C39-AD35-E463F4F832E8}" type="presParOf" srcId="{C1740A11-D192-4F1A-95C9-1242E1212CD7}" destId="{431BE35F-C6D8-4684-B757-8EFB6FCDFCA0}" srcOrd="5" destOrd="0" presId="urn:microsoft.com/office/officeart/2008/layout/LinedList"/>
    <dgm:cxn modelId="{CB8F5A97-682E-4D36-BF1E-2C309B4A8B0A}" type="presParOf" srcId="{431BE35F-C6D8-4684-B757-8EFB6FCDFCA0}" destId="{4544C168-8907-4F80-9B9C-A66A4B23F04C}" srcOrd="0" destOrd="0" presId="urn:microsoft.com/office/officeart/2008/layout/LinedList"/>
    <dgm:cxn modelId="{86CBF223-7C45-455C-BF25-E597687CCCB2}" type="presParOf" srcId="{431BE35F-C6D8-4684-B757-8EFB6FCDFCA0}" destId="{FA20B202-8F5B-49CB-ADE8-15EB9688500D}"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6CAF7A4-C19D-4C90-97AD-29573A776054}" type="doc">
      <dgm:prSet loTypeId="urn:microsoft.com/office/officeart/2008/layout/LinedList" loCatId="list" qsTypeId="urn:microsoft.com/office/officeart/2005/8/quickstyle/simple4" qsCatId="simple" csTypeId="urn:microsoft.com/office/officeart/2005/8/colors/accent2_1" csCatId="accent2" phldr="1"/>
      <dgm:spPr/>
      <dgm:t>
        <a:bodyPr/>
        <a:lstStyle/>
        <a:p>
          <a:endParaRPr lang="en-US"/>
        </a:p>
      </dgm:t>
    </dgm:pt>
    <dgm:pt modelId="{41764A70-19CB-4792-8489-9C11E8AA10AA}">
      <dgm:prSet/>
      <dgm:spPr/>
      <dgm:t>
        <a:bodyPr/>
        <a:lstStyle/>
        <a:p>
          <a:pPr>
            <a:lnSpc>
              <a:spcPct val="100000"/>
            </a:lnSpc>
          </a:pPr>
          <a:r>
            <a:rPr lang="en-GB" dirty="0"/>
            <a:t>CSOs support police in registering people crossing the border (North Macedonia)</a:t>
          </a:r>
          <a:endParaRPr lang="en-US" dirty="0"/>
        </a:p>
      </dgm:t>
    </dgm:pt>
    <dgm:pt modelId="{487D5CA0-9AAD-4C1C-828E-570E02FCE266}" type="parTrans" cxnId="{003BC3BB-478F-492A-BA51-A05FE5D2DF90}">
      <dgm:prSet/>
      <dgm:spPr/>
      <dgm:t>
        <a:bodyPr/>
        <a:lstStyle/>
        <a:p>
          <a:endParaRPr lang="en-US"/>
        </a:p>
      </dgm:t>
    </dgm:pt>
    <dgm:pt modelId="{5604DC9C-1ED2-4E0C-9EFF-9EE0279AD73D}" type="sibTrans" cxnId="{003BC3BB-478F-492A-BA51-A05FE5D2DF90}">
      <dgm:prSet/>
      <dgm:spPr/>
      <dgm:t>
        <a:bodyPr/>
        <a:lstStyle/>
        <a:p>
          <a:endParaRPr lang="en-US"/>
        </a:p>
      </dgm:t>
    </dgm:pt>
    <dgm:pt modelId="{99C5F2CC-0F1A-443D-A9F8-F5BAF95AA164}">
      <dgm:prSet/>
      <dgm:spPr/>
      <dgm:t>
        <a:bodyPr/>
        <a:lstStyle/>
        <a:p>
          <a:pPr>
            <a:lnSpc>
              <a:spcPct val="100000"/>
            </a:lnSpc>
          </a:pPr>
          <a:r>
            <a:rPr lang="en-GB" dirty="0"/>
            <a:t>Licensing CSO for service provision (Serbia) </a:t>
          </a:r>
          <a:endParaRPr lang="en-US" dirty="0"/>
        </a:p>
      </dgm:t>
    </dgm:pt>
    <dgm:pt modelId="{C803DF29-07B8-4C18-B375-65E86D01B6FC}" type="parTrans" cxnId="{719371C4-F5B2-461A-8830-BA8B49BF3E0F}">
      <dgm:prSet/>
      <dgm:spPr/>
      <dgm:t>
        <a:bodyPr/>
        <a:lstStyle/>
        <a:p>
          <a:endParaRPr lang="en-US"/>
        </a:p>
      </dgm:t>
    </dgm:pt>
    <dgm:pt modelId="{F723C850-8BBC-484E-A763-F2A861459387}" type="sibTrans" cxnId="{719371C4-F5B2-461A-8830-BA8B49BF3E0F}">
      <dgm:prSet/>
      <dgm:spPr/>
      <dgm:t>
        <a:bodyPr/>
        <a:lstStyle/>
        <a:p>
          <a:endParaRPr lang="en-US"/>
        </a:p>
      </dgm:t>
    </dgm:pt>
    <dgm:pt modelId="{C54AC354-53EB-4520-A323-989382AEF453}">
      <dgm:prSet/>
      <dgm:spPr/>
      <dgm:t>
        <a:bodyPr/>
        <a:lstStyle/>
        <a:p>
          <a:pPr>
            <a:lnSpc>
              <a:spcPct val="100000"/>
            </a:lnSpc>
          </a:pPr>
          <a:r>
            <a:rPr lang="en-GB" dirty="0"/>
            <a:t>Right to 72-hour legal stay (North Macedonia and Serbia) </a:t>
          </a:r>
          <a:endParaRPr lang="en-US" dirty="0"/>
        </a:p>
      </dgm:t>
    </dgm:pt>
    <dgm:pt modelId="{F60B0923-EC54-4E38-88DB-1E29DA216260}" type="parTrans" cxnId="{9E0FBBF0-DEB2-4B8E-99C3-96E9ADABC299}">
      <dgm:prSet/>
      <dgm:spPr/>
      <dgm:t>
        <a:bodyPr/>
        <a:lstStyle/>
        <a:p>
          <a:endParaRPr lang="en-US"/>
        </a:p>
      </dgm:t>
    </dgm:pt>
    <dgm:pt modelId="{A23F8C44-05CD-4E69-8DBD-40252FEA16B7}" type="sibTrans" cxnId="{9E0FBBF0-DEB2-4B8E-99C3-96E9ADABC299}">
      <dgm:prSet/>
      <dgm:spPr/>
      <dgm:t>
        <a:bodyPr/>
        <a:lstStyle/>
        <a:p>
          <a:endParaRPr lang="en-US"/>
        </a:p>
      </dgm:t>
    </dgm:pt>
    <dgm:pt modelId="{C1740A11-D192-4F1A-95C9-1242E1212CD7}" type="pres">
      <dgm:prSet presAssocID="{C6CAF7A4-C19D-4C90-97AD-29573A776054}" presName="vert0" presStyleCnt="0">
        <dgm:presLayoutVars>
          <dgm:dir/>
          <dgm:animOne val="branch"/>
          <dgm:animLvl val="lvl"/>
        </dgm:presLayoutVars>
      </dgm:prSet>
      <dgm:spPr/>
      <dgm:t>
        <a:bodyPr/>
        <a:lstStyle/>
        <a:p>
          <a:endParaRPr lang="en-US"/>
        </a:p>
      </dgm:t>
    </dgm:pt>
    <dgm:pt modelId="{A178AC10-2431-4B52-99F8-0898ADD6969F}" type="pres">
      <dgm:prSet presAssocID="{41764A70-19CB-4792-8489-9C11E8AA10AA}" presName="thickLine" presStyleLbl="alignNode1" presStyleIdx="0" presStyleCnt="3"/>
      <dgm:spPr/>
    </dgm:pt>
    <dgm:pt modelId="{27511E9A-1FD7-4324-8C6B-9EBBBBCBC6D7}" type="pres">
      <dgm:prSet presAssocID="{41764A70-19CB-4792-8489-9C11E8AA10AA}" presName="horz1" presStyleCnt="0"/>
      <dgm:spPr/>
    </dgm:pt>
    <dgm:pt modelId="{948C1AEC-66E4-4FE0-ACBE-EA4938346CA4}" type="pres">
      <dgm:prSet presAssocID="{41764A70-19CB-4792-8489-9C11E8AA10AA}" presName="tx1" presStyleLbl="revTx" presStyleIdx="0" presStyleCnt="3"/>
      <dgm:spPr/>
      <dgm:t>
        <a:bodyPr/>
        <a:lstStyle/>
        <a:p>
          <a:endParaRPr lang="en-US"/>
        </a:p>
      </dgm:t>
    </dgm:pt>
    <dgm:pt modelId="{C73373FA-BFEC-4859-8131-36E5AF25C8DB}" type="pres">
      <dgm:prSet presAssocID="{41764A70-19CB-4792-8489-9C11E8AA10AA}" presName="vert1" presStyleCnt="0"/>
      <dgm:spPr/>
    </dgm:pt>
    <dgm:pt modelId="{7DF3BCBE-0376-4A1D-8DE6-D055CE793FD7}" type="pres">
      <dgm:prSet presAssocID="{99C5F2CC-0F1A-443D-A9F8-F5BAF95AA164}" presName="thickLine" presStyleLbl="alignNode1" presStyleIdx="1" presStyleCnt="3"/>
      <dgm:spPr/>
    </dgm:pt>
    <dgm:pt modelId="{3494217D-70BD-4F19-88F6-C9BDFD053F60}" type="pres">
      <dgm:prSet presAssocID="{99C5F2CC-0F1A-443D-A9F8-F5BAF95AA164}" presName="horz1" presStyleCnt="0"/>
      <dgm:spPr/>
    </dgm:pt>
    <dgm:pt modelId="{6149DD05-DEA9-436E-A43A-73E8C97847CC}" type="pres">
      <dgm:prSet presAssocID="{99C5F2CC-0F1A-443D-A9F8-F5BAF95AA164}" presName="tx1" presStyleLbl="revTx" presStyleIdx="1" presStyleCnt="3"/>
      <dgm:spPr/>
      <dgm:t>
        <a:bodyPr/>
        <a:lstStyle/>
        <a:p>
          <a:endParaRPr lang="en-US"/>
        </a:p>
      </dgm:t>
    </dgm:pt>
    <dgm:pt modelId="{FB400ECF-77D2-4B05-98B8-2A6B1BDC3A3B}" type="pres">
      <dgm:prSet presAssocID="{99C5F2CC-0F1A-443D-A9F8-F5BAF95AA164}" presName="vert1" presStyleCnt="0"/>
      <dgm:spPr/>
    </dgm:pt>
    <dgm:pt modelId="{940772F4-0705-43C6-9B00-3653E88FC889}" type="pres">
      <dgm:prSet presAssocID="{C54AC354-53EB-4520-A323-989382AEF453}" presName="thickLine" presStyleLbl="alignNode1" presStyleIdx="2" presStyleCnt="3"/>
      <dgm:spPr/>
    </dgm:pt>
    <dgm:pt modelId="{431BE35F-C6D8-4684-B757-8EFB6FCDFCA0}" type="pres">
      <dgm:prSet presAssocID="{C54AC354-53EB-4520-A323-989382AEF453}" presName="horz1" presStyleCnt="0"/>
      <dgm:spPr/>
    </dgm:pt>
    <dgm:pt modelId="{4544C168-8907-4F80-9B9C-A66A4B23F04C}" type="pres">
      <dgm:prSet presAssocID="{C54AC354-53EB-4520-A323-989382AEF453}" presName="tx1" presStyleLbl="revTx" presStyleIdx="2" presStyleCnt="3"/>
      <dgm:spPr/>
      <dgm:t>
        <a:bodyPr/>
        <a:lstStyle/>
        <a:p>
          <a:endParaRPr lang="en-US"/>
        </a:p>
      </dgm:t>
    </dgm:pt>
    <dgm:pt modelId="{FA20B202-8F5B-49CB-ADE8-15EB9688500D}" type="pres">
      <dgm:prSet presAssocID="{C54AC354-53EB-4520-A323-989382AEF453}" presName="vert1" presStyleCnt="0"/>
      <dgm:spPr/>
    </dgm:pt>
  </dgm:ptLst>
  <dgm:cxnLst>
    <dgm:cxn modelId="{81991C91-CD15-4202-BA4E-2157A576D9B3}" type="presOf" srcId="{99C5F2CC-0F1A-443D-A9F8-F5BAF95AA164}" destId="{6149DD05-DEA9-436E-A43A-73E8C97847CC}" srcOrd="0" destOrd="0" presId="urn:microsoft.com/office/officeart/2008/layout/LinedList"/>
    <dgm:cxn modelId="{D4187BE2-066E-426D-9C6A-8621692081E9}" type="presOf" srcId="{C6CAF7A4-C19D-4C90-97AD-29573A776054}" destId="{C1740A11-D192-4F1A-95C9-1242E1212CD7}" srcOrd="0" destOrd="0" presId="urn:microsoft.com/office/officeart/2008/layout/LinedList"/>
    <dgm:cxn modelId="{77C1A462-D0EE-41F7-968E-CE507A08529C}" type="presOf" srcId="{41764A70-19CB-4792-8489-9C11E8AA10AA}" destId="{948C1AEC-66E4-4FE0-ACBE-EA4938346CA4}" srcOrd="0" destOrd="0" presId="urn:microsoft.com/office/officeart/2008/layout/LinedList"/>
    <dgm:cxn modelId="{6420833C-CD49-4896-83B8-CE181E31FE16}" type="presOf" srcId="{C54AC354-53EB-4520-A323-989382AEF453}" destId="{4544C168-8907-4F80-9B9C-A66A4B23F04C}" srcOrd="0" destOrd="0" presId="urn:microsoft.com/office/officeart/2008/layout/LinedList"/>
    <dgm:cxn modelId="{003BC3BB-478F-492A-BA51-A05FE5D2DF90}" srcId="{C6CAF7A4-C19D-4C90-97AD-29573A776054}" destId="{41764A70-19CB-4792-8489-9C11E8AA10AA}" srcOrd="0" destOrd="0" parTransId="{487D5CA0-9AAD-4C1C-828E-570E02FCE266}" sibTransId="{5604DC9C-1ED2-4E0C-9EFF-9EE0279AD73D}"/>
    <dgm:cxn modelId="{9E0FBBF0-DEB2-4B8E-99C3-96E9ADABC299}" srcId="{C6CAF7A4-C19D-4C90-97AD-29573A776054}" destId="{C54AC354-53EB-4520-A323-989382AEF453}" srcOrd="2" destOrd="0" parTransId="{F60B0923-EC54-4E38-88DB-1E29DA216260}" sibTransId="{A23F8C44-05CD-4E69-8DBD-40252FEA16B7}"/>
    <dgm:cxn modelId="{719371C4-F5B2-461A-8830-BA8B49BF3E0F}" srcId="{C6CAF7A4-C19D-4C90-97AD-29573A776054}" destId="{99C5F2CC-0F1A-443D-A9F8-F5BAF95AA164}" srcOrd="1" destOrd="0" parTransId="{C803DF29-07B8-4C18-B375-65E86D01B6FC}" sibTransId="{F723C850-8BBC-484E-A763-F2A861459387}"/>
    <dgm:cxn modelId="{98889288-50E2-4D56-87A2-F93679EBEE0C}" type="presParOf" srcId="{C1740A11-D192-4F1A-95C9-1242E1212CD7}" destId="{A178AC10-2431-4B52-99F8-0898ADD6969F}" srcOrd="0" destOrd="0" presId="urn:microsoft.com/office/officeart/2008/layout/LinedList"/>
    <dgm:cxn modelId="{4B034B6D-A271-48CD-A4B9-83BBE38FDF7C}" type="presParOf" srcId="{C1740A11-D192-4F1A-95C9-1242E1212CD7}" destId="{27511E9A-1FD7-4324-8C6B-9EBBBBCBC6D7}" srcOrd="1" destOrd="0" presId="urn:microsoft.com/office/officeart/2008/layout/LinedList"/>
    <dgm:cxn modelId="{B7B942E4-36DB-4A8E-BA19-62EB88F81326}" type="presParOf" srcId="{27511E9A-1FD7-4324-8C6B-9EBBBBCBC6D7}" destId="{948C1AEC-66E4-4FE0-ACBE-EA4938346CA4}" srcOrd="0" destOrd="0" presId="urn:microsoft.com/office/officeart/2008/layout/LinedList"/>
    <dgm:cxn modelId="{E87DFF00-C994-478E-B977-D76D0B6EACEA}" type="presParOf" srcId="{27511E9A-1FD7-4324-8C6B-9EBBBBCBC6D7}" destId="{C73373FA-BFEC-4859-8131-36E5AF25C8DB}" srcOrd="1" destOrd="0" presId="urn:microsoft.com/office/officeart/2008/layout/LinedList"/>
    <dgm:cxn modelId="{B303ACE4-4503-4197-B079-D18F19244164}" type="presParOf" srcId="{C1740A11-D192-4F1A-95C9-1242E1212CD7}" destId="{7DF3BCBE-0376-4A1D-8DE6-D055CE793FD7}" srcOrd="2" destOrd="0" presId="urn:microsoft.com/office/officeart/2008/layout/LinedList"/>
    <dgm:cxn modelId="{C87B5D74-4BAF-4E73-99A0-F2418DC5EB5E}" type="presParOf" srcId="{C1740A11-D192-4F1A-95C9-1242E1212CD7}" destId="{3494217D-70BD-4F19-88F6-C9BDFD053F60}" srcOrd="3" destOrd="0" presId="urn:microsoft.com/office/officeart/2008/layout/LinedList"/>
    <dgm:cxn modelId="{D4A64237-1445-43E1-B8E2-F6CE5D7A7CEB}" type="presParOf" srcId="{3494217D-70BD-4F19-88F6-C9BDFD053F60}" destId="{6149DD05-DEA9-436E-A43A-73E8C97847CC}" srcOrd="0" destOrd="0" presId="urn:microsoft.com/office/officeart/2008/layout/LinedList"/>
    <dgm:cxn modelId="{8515C302-ED64-4C12-AF30-D1D067AA7B63}" type="presParOf" srcId="{3494217D-70BD-4F19-88F6-C9BDFD053F60}" destId="{FB400ECF-77D2-4B05-98B8-2A6B1BDC3A3B}" srcOrd="1" destOrd="0" presId="urn:microsoft.com/office/officeart/2008/layout/LinedList"/>
    <dgm:cxn modelId="{54C6172C-0480-410B-BCC6-E3F354B6B682}" type="presParOf" srcId="{C1740A11-D192-4F1A-95C9-1242E1212CD7}" destId="{940772F4-0705-43C6-9B00-3653E88FC889}" srcOrd="4" destOrd="0" presId="urn:microsoft.com/office/officeart/2008/layout/LinedList"/>
    <dgm:cxn modelId="{1DA1339D-D295-4C39-AD35-E463F4F832E8}" type="presParOf" srcId="{C1740A11-D192-4F1A-95C9-1242E1212CD7}" destId="{431BE35F-C6D8-4684-B757-8EFB6FCDFCA0}" srcOrd="5" destOrd="0" presId="urn:microsoft.com/office/officeart/2008/layout/LinedList"/>
    <dgm:cxn modelId="{CB8F5A97-682E-4D36-BF1E-2C309B4A8B0A}" type="presParOf" srcId="{431BE35F-C6D8-4684-B757-8EFB6FCDFCA0}" destId="{4544C168-8907-4F80-9B9C-A66A4B23F04C}" srcOrd="0" destOrd="0" presId="urn:microsoft.com/office/officeart/2008/layout/LinedList"/>
    <dgm:cxn modelId="{86CBF223-7C45-455C-BF25-E597687CCCB2}" type="presParOf" srcId="{431BE35F-C6D8-4684-B757-8EFB6FCDFCA0}" destId="{FA20B202-8F5B-49CB-ADE8-15EB9688500D}"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6CAF7A4-C19D-4C90-97AD-29573A776054}" type="doc">
      <dgm:prSet loTypeId="urn:microsoft.com/office/officeart/2008/layout/LinedList" loCatId="list" qsTypeId="urn:microsoft.com/office/officeart/2005/8/quickstyle/simple4" qsCatId="simple" csTypeId="urn:microsoft.com/office/officeart/2005/8/colors/accent2_1" csCatId="accent2" phldr="1"/>
      <dgm:spPr/>
      <dgm:t>
        <a:bodyPr/>
        <a:lstStyle/>
        <a:p>
          <a:endParaRPr lang="en-US"/>
        </a:p>
      </dgm:t>
    </dgm:pt>
    <dgm:pt modelId="{41764A70-19CB-4792-8489-9C11E8AA10AA}">
      <dgm:prSet custT="1"/>
      <dgm:spPr/>
      <dgm:t>
        <a:bodyPr/>
        <a:lstStyle/>
        <a:p>
          <a:pPr>
            <a:lnSpc>
              <a:spcPct val="100000"/>
            </a:lnSpc>
          </a:pPr>
          <a:r>
            <a:rPr lang="en-GB" sz="3000" dirty="0"/>
            <a:t>CSOs outreach work in reception and transit </a:t>
          </a:r>
          <a:r>
            <a:rPr lang="en-GB" sz="3000" dirty="0" err="1"/>
            <a:t>centers</a:t>
          </a:r>
          <a:r>
            <a:rPr lang="en-GB" sz="3000" dirty="0"/>
            <a:t> (North Macedonia) </a:t>
          </a:r>
          <a:endParaRPr lang="en-US" sz="3000" dirty="0"/>
        </a:p>
      </dgm:t>
    </dgm:pt>
    <dgm:pt modelId="{487D5CA0-9AAD-4C1C-828E-570E02FCE266}" type="parTrans" cxnId="{003BC3BB-478F-492A-BA51-A05FE5D2DF90}">
      <dgm:prSet/>
      <dgm:spPr/>
      <dgm:t>
        <a:bodyPr/>
        <a:lstStyle/>
        <a:p>
          <a:endParaRPr lang="en-US"/>
        </a:p>
      </dgm:t>
    </dgm:pt>
    <dgm:pt modelId="{5604DC9C-1ED2-4E0C-9EFF-9EE0279AD73D}" type="sibTrans" cxnId="{003BC3BB-478F-492A-BA51-A05FE5D2DF90}">
      <dgm:prSet/>
      <dgm:spPr/>
      <dgm:t>
        <a:bodyPr/>
        <a:lstStyle/>
        <a:p>
          <a:endParaRPr lang="en-US"/>
        </a:p>
      </dgm:t>
    </dgm:pt>
    <dgm:pt modelId="{99C5F2CC-0F1A-443D-A9F8-F5BAF95AA164}">
      <dgm:prSet custT="1"/>
      <dgm:spPr/>
      <dgm:t>
        <a:bodyPr/>
        <a:lstStyle/>
        <a:p>
          <a:pPr marL="0" lvl="0" indent="0" algn="l" defTabSz="1333500">
            <a:lnSpc>
              <a:spcPct val="100000"/>
            </a:lnSpc>
            <a:spcBef>
              <a:spcPct val="0"/>
            </a:spcBef>
            <a:spcAft>
              <a:spcPct val="35000"/>
            </a:spcAft>
            <a:buNone/>
          </a:pPr>
          <a:r>
            <a:rPr lang="en-GB" sz="3000" kern="1200" dirty="0"/>
            <a:t>Model of social work in an emergency (North Macedonia)</a:t>
          </a:r>
          <a:endParaRPr lang="en-US" sz="3000" kern="1200" dirty="0">
            <a:solidFill>
              <a:prstClr val="black">
                <a:hueOff val="0"/>
                <a:satOff val="0"/>
                <a:lumOff val="0"/>
                <a:alphaOff val="0"/>
              </a:prstClr>
            </a:solidFill>
            <a:latin typeface="Calibri" panose="020F0502020204030204"/>
            <a:ea typeface="+mn-ea"/>
            <a:cs typeface="+mn-cs"/>
          </a:endParaRPr>
        </a:p>
      </dgm:t>
    </dgm:pt>
    <dgm:pt modelId="{C803DF29-07B8-4C18-B375-65E86D01B6FC}" type="parTrans" cxnId="{719371C4-F5B2-461A-8830-BA8B49BF3E0F}">
      <dgm:prSet/>
      <dgm:spPr/>
      <dgm:t>
        <a:bodyPr/>
        <a:lstStyle/>
        <a:p>
          <a:endParaRPr lang="en-US"/>
        </a:p>
      </dgm:t>
    </dgm:pt>
    <dgm:pt modelId="{F723C850-8BBC-484E-A763-F2A861459387}" type="sibTrans" cxnId="{719371C4-F5B2-461A-8830-BA8B49BF3E0F}">
      <dgm:prSet/>
      <dgm:spPr/>
      <dgm:t>
        <a:bodyPr/>
        <a:lstStyle/>
        <a:p>
          <a:endParaRPr lang="en-US"/>
        </a:p>
      </dgm:t>
    </dgm:pt>
    <dgm:pt modelId="{C54AC354-53EB-4520-A323-989382AEF453}">
      <dgm:prSet custT="1"/>
      <dgm:spPr/>
      <dgm:t>
        <a:bodyPr/>
        <a:lstStyle/>
        <a:p>
          <a:pPr>
            <a:lnSpc>
              <a:spcPct val="100000"/>
            </a:lnSpc>
          </a:pPr>
          <a:r>
            <a:rPr lang="en-GB" sz="3000" dirty="0">
              <a:solidFill>
                <a:prstClr val="black">
                  <a:hueOff val="0"/>
                  <a:satOff val="0"/>
                  <a:lumOff val="0"/>
                  <a:alphaOff val="0"/>
                </a:prstClr>
              </a:solidFill>
              <a:latin typeface="Calibri" panose="020F0502020204030204"/>
              <a:ea typeface="+mn-ea"/>
              <a:cs typeface="+mn-cs"/>
            </a:rPr>
            <a:t>Continuous training on the asylum process for all police officers working on asylum (North Macedonia)</a:t>
          </a:r>
          <a:r>
            <a:rPr lang="en-GB" sz="3000" dirty="0"/>
            <a:t> </a:t>
          </a:r>
          <a:endParaRPr lang="en-US" sz="3000" dirty="0"/>
        </a:p>
      </dgm:t>
    </dgm:pt>
    <dgm:pt modelId="{F60B0923-EC54-4E38-88DB-1E29DA216260}" type="parTrans" cxnId="{9E0FBBF0-DEB2-4B8E-99C3-96E9ADABC299}">
      <dgm:prSet/>
      <dgm:spPr/>
      <dgm:t>
        <a:bodyPr/>
        <a:lstStyle/>
        <a:p>
          <a:endParaRPr lang="en-US"/>
        </a:p>
      </dgm:t>
    </dgm:pt>
    <dgm:pt modelId="{A23F8C44-05CD-4E69-8DBD-40252FEA16B7}" type="sibTrans" cxnId="{9E0FBBF0-DEB2-4B8E-99C3-96E9ADABC299}">
      <dgm:prSet/>
      <dgm:spPr/>
      <dgm:t>
        <a:bodyPr/>
        <a:lstStyle/>
        <a:p>
          <a:endParaRPr lang="en-US"/>
        </a:p>
      </dgm:t>
    </dgm:pt>
    <dgm:pt modelId="{C1740A11-D192-4F1A-95C9-1242E1212CD7}" type="pres">
      <dgm:prSet presAssocID="{C6CAF7A4-C19D-4C90-97AD-29573A776054}" presName="vert0" presStyleCnt="0">
        <dgm:presLayoutVars>
          <dgm:dir/>
          <dgm:animOne val="branch"/>
          <dgm:animLvl val="lvl"/>
        </dgm:presLayoutVars>
      </dgm:prSet>
      <dgm:spPr/>
      <dgm:t>
        <a:bodyPr/>
        <a:lstStyle/>
        <a:p>
          <a:endParaRPr lang="en-US"/>
        </a:p>
      </dgm:t>
    </dgm:pt>
    <dgm:pt modelId="{A178AC10-2431-4B52-99F8-0898ADD6969F}" type="pres">
      <dgm:prSet presAssocID="{41764A70-19CB-4792-8489-9C11E8AA10AA}" presName="thickLine" presStyleLbl="alignNode1" presStyleIdx="0" presStyleCnt="3"/>
      <dgm:spPr/>
    </dgm:pt>
    <dgm:pt modelId="{27511E9A-1FD7-4324-8C6B-9EBBBBCBC6D7}" type="pres">
      <dgm:prSet presAssocID="{41764A70-19CB-4792-8489-9C11E8AA10AA}" presName="horz1" presStyleCnt="0"/>
      <dgm:spPr/>
    </dgm:pt>
    <dgm:pt modelId="{948C1AEC-66E4-4FE0-ACBE-EA4938346CA4}" type="pres">
      <dgm:prSet presAssocID="{41764A70-19CB-4792-8489-9C11E8AA10AA}" presName="tx1" presStyleLbl="revTx" presStyleIdx="0" presStyleCnt="3"/>
      <dgm:spPr/>
      <dgm:t>
        <a:bodyPr/>
        <a:lstStyle/>
        <a:p>
          <a:endParaRPr lang="en-US"/>
        </a:p>
      </dgm:t>
    </dgm:pt>
    <dgm:pt modelId="{C73373FA-BFEC-4859-8131-36E5AF25C8DB}" type="pres">
      <dgm:prSet presAssocID="{41764A70-19CB-4792-8489-9C11E8AA10AA}" presName="vert1" presStyleCnt="0"/>
      <dgm:spPr/>
    </dgm:pt>
    <dgm:pt modelId="{7DF3BCBE-0376-4A1D-8DE6-D055CE793FD7}" type="pres">
      <dgm:prSet presAssocID="{99C5F2CC-0F1A-443D-A9F8-F5BAF95AA164}" presName="thickLine" presStyleLbl="alignNode1" presStyleIdx="1" presStyleCnt="3"/>
      <dgm:spPr/>
    </dgm:pt>
    <dgm:pt modelId="{3494217D-70BD-4F19-88F6-C9BDFD053F60}" type="pres">
      <dgm:prSet presAssocID="{99C5F2CC-0F1A-443D-A9F8-F5BAF95AA164}" presName="horz1" presStyleCnt="0"/>
      <dgm:spPr/>
    </dgm:pt>
    <dgm:pt modelId="{6149DD05-DEA9-436E-A43A-73E8C97847CC}" type="pres">
      <dgm:prSet presAssocID="{99C5F2CC-0F1A-443D-A9F8-F5BAF95AA164}" presName="tx1" presStyleLbl="revTx" presStyleIdx="1" presStyleCnt="3"/>
      <dgm:spPr/>
      <dgm:t>
        <a:bodyPr/>
        <a:lstStyle/>
        <a:p>
          <a:endParaRPr lang="en-US"/>
        </a:p>
      </dgm:t>
    </dgm:pt>
    <dgm:pt modelId="{FB400ECF-77D2-4B05-98B8-2A6B1BDC3A3B}" type="pres">
      <dgm:prSet presAssocID="{99C5F2CC-0F1A-443D-A9F8-F5BAF95AA164}" presName="vert1" presStyleCnt="0"/>
      <dgm:spPr/>
    </dgm:pt>
    <dgm:pt modelId="{940772F4-0705-43C6-9B00-3653E88FC889}" type="pres">
      <dgm:prSet presAssocID="{C54AC354-53EB-4520-A323-989382AEF453}" presName="thickLine" presStyleLbl="alignNode1" presStyleIdx="2" presStyleCnt="3"/>
      <dgm:spPr/>
    </dgm:pt>
    <dgm:pt modelId="{431BE35F-C6D8-4684-B757-8EFB6FCDFCA0}" type="pres">
      <dgm:prSet presAssocID="{C54AC354-53EB-4520-A323-989382AEF453}" presName="horz1" presStyleCnt="0"/>
      <dgm:spPr/>
    </dgm:pt>
    <dgm:pt modelId="{4544C168-8907-4F80-9B9C-A66A4B23F04C}" type="pres">
      <dgm:prSet presAssocID="{C54AC354-53EB-4520-A323-989382AEF453}" presName="tx1" presStyleLbl="revTx" presStyleIdx="2" presStyleCnt="3"/>
      <dgm:spPr/>
      <dgm:t>
        <a:bodyPr/>
        <a:lstStyle/>
        <a:p>
          <a:endParaRPr lang="en-US"/>
        </a:p>
      </dgm:t>
    </dgm:pt>
    <dgm:pt modelId="{FA20B202-8F5B-49CB-ADE8-15EB9688500D}" type="pres">
      <dgm:prSet presAssocID="{C54AC354-53EB-4520-A323-989382AEF453}" presName="vert1" presStyleCnt="0"/>
      <dgm:spPr/>
    </dgm:pt>
  </dgm:ptLst>
  <dgm:cxnLst>
    <dgm:cxn modelId="{81991C91-CD15-4202-BA4E-2157A576D9B3}" type="presOf" srcId="{99C5F2CC-0F1A-443D-A9F8-F5BAF95AA164}" destId="{6149DD05-DEA9-436E-A43A-73E8C97847CC}" srcOrd="0" destOrd="0" presId="urn:microsoft.com/office/officeart/2008/layout/LinedList"/>
    <dgm:cxn modelId="{D4187BE2-066E-426D-9C6A-8621692081E9}" type="presOf" srcId="{C6CAF7A4-C19D-4C90-97AD-29573A776054}" destId="{C1740A11-D192-4F1A-95C9-1242E1212CD7}" srcOrd="0" destOrd="0" presId="urn:microsoft.com/office/officeart/2008/layout/LinedList"/>
    <dgm:cxn modelId="{77C1A462-D0EE-41F7-968E-CE507A08529C}" type="presOf" srcId="{41764A70-19CB-4792-8489-9C11E8AA10AA}" destId="{948C1AEC-66E4-4FE0-ACBE-EA4938346CA4}" srcOrd="0" destOrd="0" presId="urn:microsoft.com/office/officeart/2008/layout/LinedList"/>
    <dgm:cxn modelId="{6420833C-CD49-4896-83B8-CE181E31FE16}" type="presOf" srcId="{C54AC354-53EB-4520-A323-989382AEF453}" destId="{4544C168-8907-4F80-9B9C-A66A4B23F04C}" srcOrd="0" destOrd="0" presId="urn:microsoft.com/office/officeart/2008/layout/LinedList"/>
    <dgm:cxn modelId="{003BC3BB-478F-492A-BA51-A05FE5D2DF90}" srcId="{C6CAF7A4-C19D-4C90-97AD-29573A776054}" destId="{41764A70-19CB-4792-8489-9C11E8AA10AA}" srcOrd="0" destOrd="0" parTransId="{487D5CA0-9AAD-4C1C-828E-570E02FCE266}" sibTransId="{5604DC9C-1ED2-4E0C-9EFF-9EE0279AD73D}"/>
    <dgm:cxn modelId="{9E0FBBF0-DEB2-4B8E-99C3-96E9ADABC299}" srcId="{C6CAF7A4-C19D-4C90-97AD-29573A776054}" destId="{C54AC354-53EB-4520-A323-989382AEF453}" srcOrd="2" destOrd="0" parTransId="{F60B0923-EC54-4E38-88DB-1E29DA216260}" sibTransId="{A23F8C44-05CD-4E69-8DBD-40252FEA16B7}"/>
    <dgm:cxn modelId="{719371C4-F5B2-461A-8830-BA8B49BF3E0F}" srcId="{C6CAF7A4-C19D-4C90-97AD-29573A776054}" destId="{99C5F2CC-0F1A-443D-A9F8-F5BAF95AA164}" srcOrd="1" destOrd="0" parTransId="{C803DF29-07B8-4C18-B375-65E86D01B6FC}" sibTransId="{F723C850-8BBC-484E-A763-F2A861459387}"/>
    <dgm:cxn modelId="{98889288-50E2-4D56-87A2-F93679EBEE0C}" type="presParOf" srcId="{C1740A11-D192-4F1A-95C9-1242E1212CD7}" destId="{A178AC10-2431-4B52-99F8-0898ADD6969F}" srcOrd="0" destOrd="0" presId="urn:microsoft.com/office/officeart/2008/layout/LinedList"/>
    <dgm:cxn modelId="{4B034B6D-A271-48CD-A4B9-83BBE38FDF7C}" type="presParOf" srcId="{C1740A11-D192-4F1A-95C9-1242E1212CD7}" destId="{27511E9A-1FD7-4324-8C6B-9EBBBBCBC6D7}" srcOrd="1" destOrd="0" presId="urn:microsoft.com/office/officeart/2008/layout/LinedList"/>
    <dgm:cxn modelId="{B7B942E4-36DB-4A8E-BA19-62EB88F81326}" type="presParOf" srcId="{27511E9A-1FD7-4324-8C6B-9EBBBBCBC6D7}" destId="{948C1AEC-66E4-4FE0-ACBE-EA4938346CA4}" srcOrd="0" destOrd="0" presId="urn:microsoft.com/office/officeart/2008/layout/LinedList"/>
    <dgm:cxn modelId="{E87DFF00-C994-478E-B977-D76D0B6EACEA}" type="presParOf" srcId="{27511E9A-1FD7-4324-8C6B-9EBBBBCBC6D7}" destId="{C73373FA-BFEC-4859-8131-36E5AF25C8DB}" srcOrd="1" destOrd="0" presId="urn:microsoft.com/office/officeart/2008/layout/LinedList"/>
    <dgm:cxn modelId="{B303ACE4-4503-4197-B079-D18F19244164}" type="presParOf" srcId="{C1740A11-D192-4F1A-95C9-1242E1212CD7}" destId="{7DF3BCBE-0376-4A1D-8DE6-D055CE793FD7}" srcOrd="2" destOrd="0" presId="urn:microsoft.com/office/officeart/2008/layout/LinedList"/>
    <dgm:cxn modelId="{C87B5D74-4BAF-4E73-99A0-F2418DC5EB5E}" type="presParOf" srcId="{C1740A11-D192-4F1A-95C9-1242E1212CD7}" destId="{3494217D-70BD-4F19-88F6-C9BDFD053F60}" srcOrd="3" destOrd="0" presId="urn:microsoft.com/office/officeart/2008/layout/LinedList"/>
    <dgm:cxn modelId="{D4A64237-1445-43E1-B8E2-F6CE5D7A7CEB}" type="presParOf" srcId="{3494217D-70BD-4F19-88F6-C9BDFD053F60}" destId="{6149DD05-DEA9-436E-A43A-73E8C97847CC}" srcOrd="0" destOrd="0" presId="urn:microsoft.com/office/officeart/2008/layout/LinedList"/>
    <dgm:cxn modelId="{8515C302-ED64-4C12-AF30-D1D067AA7B63}" type="presParOf" srcId="{3494217D-70BD-4F19-88F6-C9BDFD053F60}" destId="{FB400ECF-77D2-4B05-98B8-2A6B1BDC3A3B}" srcOrd="1" destOrd="0" presId="urn:microsoft.com/office/officeart/2008/layout/LinedList"/>
    <dgm:cxn modelId="{54C6172C-0480-410B-BCC6-E3F354B6B682}" type="presParOf" srcId="{C1740A11-D192-4F1A-95C9-1242E1212CD7}" destId="{940772F4-0705-43C6-9B00-3653E88FC889}" srcOrd="4" destOrd="0" presId="urn:microsoft.com/office/officeart/2008/layout/LinedList"/>
    <dgm:cxn modelId="{1DA1339D-D295-4C39-AD35-E463F4F832E8}" type="presParOf" srcId="{C1740A11-D192-4F1A-95C9-1242E1212CD7}" destId="{431BE35F-C6D8-4684-B757-8EFB6FCDFCA0}" srcOrd="5" destOrd="0" presId="urn:microsoft.com/office/officeart/2008/layout/LinedList"/>
    <dgm:cxn modelId="{CB8F5A97-682E-4D36-BF1E-2C309B4A8B0A}" type="presParOf" srcId="{431BE35F-C6D8-4684-B757-8EFB6FCDFCA0}" destId="{4544C168-8907-4F80-9B9C-A66A4B23F04C}" srcOrd="0" destOrd="0" presId="urn:microsoft.com/office/officeart/2008/layout/LinedList"/>
    <dgm:cxn modelId="{86CBF223-7C45-455C-BF25-E597687CCCB2}" type="presParOf" srcId="{431BE35F-C6D8-4684-B757-8EFB6FCDFCA0}" destId="{FA20B202-8F5B-49CB-ADE8-15EB9688500D}"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8AC10-2431-4B52-99F8-0898ADD6969F}">
      <dsp:nvSpPr>
        <dsp:cNvPr id="0" name=""/>
        <dsp:cNvSpPr/>
      </dsp:nvSpPr>
      <dsp:spPr>
        <a:xfrm>
          <a:off x="0" y="2092"/>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48C1AEC-66E4-4FE0-ACBE-EA4938346CA4}">
      <dsp:nvSpPr>
        <dsp:cNvPr id="0" name=""/>
        <dsp:cNvSpPr/>
      </dsp:nvSpPr>
      <dsp:spPr>
        <a:xfrm>
          <a:off x="0" y="2092"/>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marL="0" lvl="0" indent="0" algn="l" defTabSz="1955800">
            <a:lnSpc>
              <a:spcPct val="100000"/>
            </a:lnSpc>
            <a:spcBef>
              <a:spcPct val="0"/>
            </a:spcBef>
            <a:spcAft>
              <a:spcPct val="35000"/>
            </a:spcAft>
            <a:buNone/>
          </a:pPr>
          <a:r>
            <a:rPr lang="en-US" sz="4400" kern="1200" dirty="0">
              <a:solidFill>
                <a:prstClr val="black">
                  <a:hueOff val="0"/>
                  <a:satOff val="0"/>
                  <a:lumOff val="0"/>
                  <a:alphaOff val="0"/>
                </a:prstClr>
              </a:solidFill>
              <a:latin typeface="Calibri" panose="020F0502020204030204"/>
              <a:ea typeface="+mn-ea"/>
              <a:cs typeface="+mn-cs"/>
            </a:rPr>
            <a:t>I. Process</a:t>
          </a:r>
        </a:p>
      </dsp:txBody>
      <dsp:txXfrm>
        <a:off x="0" y="2092"/>
        <a:ext cx="6717792" cy="1427206"/>
      </dsp:txXfrm>
    </dsp:sp>
    <dsp:sp modelId="{7DF3BCBE-0376-4A1D-8DE6-D055CE793FD7}">
      <dsp:nvSpPr>
        <dsp:cNvPr id="0" name=""/>
        <dsp:cNvSpPr/>
      </dsp:nvSpPr>
      <dsp:spPr>
        <a:xfrm>
          <a:off x="0" y="1429298"/>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149DD05-DEA9-436E-A43A-73E8C97847CC}">
      <dsp:nvSpPr>
        <dsp:cNvPr id="0" name=""/>
        <dsp:cNvSpPr/>
      </dsp:nvSpPr>
      <dsp:spPr>
        <a:xfrm>
          <a:off x="0" y="1429298"/>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solidFill>
                <a:prstClr val="black">
                  <a:hueOff val="0"/>
                  <a:satOff val="0"/>
                  <a:lumOff val="0"/>
                  <a:alphaOff val="0"/>
                </a:prstClr>
              </a:solidFill>
              <a:latin typeface="Calibri" panose="020F0502020204030204"/>
              <a:ea typeface="+mn-ea"/>
              <a:cs typeface="+mn-cs"/>
            </a:rPr>
            <a:t>II. Methodology</a:t>
          </a:r>
        </a:p>
      </dsp:txBody>
      <dsp:txXfrm>
        <a:off x="0" y="1429298"/>
        <a:ext cx="6717792" cy="1427206"/>
      </dsp:txXfrm>
    </dsp:sp>
    <dsp:sp modelId="{940772F4-0705-43C6-9B00-3653E88FC889}">
      <dsp:nvSpPr>
        <dsp:cNvPr id="0" name=""/>
        <dsp:cNvSpPr/>
      </dsp:nvSpPr>
      <dsp:spPr>
        <a:xfrm>
          <a:off x="0" y="2856505"/>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544C168-8907-4F80-9B9C-A66A4B23F04C}">
      <dsp:nvSpPr>
        <dsp:cNvPr id="0" name=""/>
        <dsp:cNvSpPr/>
      </dsp:nvSpPr>
      <dsp:spPr>
        <a:xfrm>
          <a:off x="0" y="2856505"/>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III. Practices</a:t>
          </a:r>
        </a:p>
      </dsp:txBody>
      <dsp:txXfrm>
        <a:off x="0" y="2856505"/>
        <a:ext cx="6717792" cy="14272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8AC10-2431-4B52-99F8-0898ADD6969F}">
      <dsp:nvSpPr>
        <dsp:cNvPr id="0" name=""/>
        <dsp:cNvSpPr/>
      </dsp:nvSpPr>
      <dsp:spPr>
        <a:xfrm>
          <a:off x="0" y="2092"/>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48C1AEC-66E4-4FE0-ACBE-EA4938346CA4}">
      <dsp:nvSpPr>
        <dsp:cNvPr id="0" name=""/>
        <dsp:cNvSpPr/>
      </dsp:nvSpPr>
      <dsp:spPr>
        <a:xfrm>
          <a:off x="0" y="2092"/>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Prepared Methodology </a:t>
          </a:r>
        </a:p>
      </dsp:txBody>
      <dsp:txXfrm>
        <a:off x="0" y="2092"/>
        <a:ext cx="6717792" cy="1427206"/>
      </dsp:txXfrm>
    </dsp:sp>
    <dsp:sp modelId="{7DF3BCBE-0376-4A1D-8DE6-D055CE793FD7}">
      <dsp:nvSpPr>
        <dsp:cNvPr id="0" name=""/>
        <dsp:cNvSpPr/>
      </dsp:nvSpPr>
      <dsp:spPr>
        <a:xfrm>
          <a:off x="0" y="1429298"/>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149DD05-DEA9-436E-A43A-73E8C97847CC}">
      <dsp:nvSpPr>
        <dsp:cNvPr id="0" name=""/>
        <dsp:cNvSpPr/>
      </dsp:nvSpPr>
      <dsp:spPr>
        <a:xfrm>
          <a:off x="0" y="1429298"/>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Conducted Data Collection</a:t>
          </a:r>
        </a:p>
      </dsp:txBody>
      <dsp:txXfrm>
        <a:off x="0" y="1429298"/>
        <a:ext cx="6717792" cy="1427206"/>
      </dsp:txXfrm>
    </dsp:sp>
    <dsp:sp modelId="{940772F4-0705-43C6-9B00-3653E88FC889}">
      <dsp:nvSpPr>
        <dsp:cNvPr id="0" name=""/>
        <dsp:cNvSpPr/>
      </dsp:nvSpPr>
      <dsp:spPr>
        <a:xfrm>
          <a:off x="0" y="2856505"/>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544C168-8907-4F80-9B9C-A66A4B23F04C}">
      <dsp:nvSpPr>
        <dsp:cNvPr id="0" name=""/>
        <dsp:cNvSpPr/>
      </dsp:nvSpPr>
      <dsp:spPr>
        <a:xfrm>
          <a:off x="0" y="2856505"/>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Drafted Report</a:t>
          </a:r>
        </a:p>
        <a:p>
          <a:pPr lvl="0" algn="l" defTabSz="1955800">
            <a:lnSpc>
              <a:spcPct val="100000"/>
            </a:lnSpc>
            <a:spcBef>
              <a:spcPct val="0"/>
            </a:spcBef>
            <a:spcAft>
              <a:spcPct val="35000"/>
            </a:spcAft>
          </a:pPr>
          <a:endParaRPr lang="en-US" sz="4400" kern="1200" dirty="0"/>
        </a:p>
      </dsp:txBody>
      <dsp:txXfrm>
        <a:off x="0" y="2856505"/>
        <a:ext cx="6717792" cy="142720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8AC10-2431-4B52-99F8-0898ADD6969F}">
      <dsp:nvSpPr>
        <dsp:cNvPr id="0" name=""/>
        <dsp:cNvSpPr/>
      </dsp:nvSpPr>
      <dsp:spPr>
        <a:xfrm>
          <a:off x="0" y="2092"/>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48C1AEC-66E4-4FE0-ACBE-EA4938346CA4}">
      <dsp:nvSpPr>
        <dsp:cNvPr id="0" name=""/>
        <dsp:cNvSpPr/>
      </dsp:nvSpPr>
      <dsp:spPr>
        <a:xfrm>
          <a:off x="0" y="2092"/>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Validate Practices</a:t>
          </a:r>
        </a:p>
      </dsp:txBody>
      <dsp:txXfrm>
        <a:off x="0" y="2092"/>
        <a:ext cx="6717792" cy="1427206"/>
      </dsp:txXfrm>
    </dsp:sp>
    <dsp:sp modelId="{7DF3BCBE-0376-4A1D-8DE6-D055CE793FD7}">
      <dsp:nvSpPr>
        <dsp:cNvPr id="0" name=""/>
        <dsp:cNvSpPr/>
      </dsp:nvSpPr>
      <dsp:spPr>
        <a:xfrm>
          <a:off x="0" y="1429298"/>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149DD05-DEA9-436E-A43A-73E8C97847CC}">
      <dsp:nvSpPr>
        <dsp:cNvPr id="0" name=""/>
        <dsp:cNvSpPr/>
      </dsp:nvSpPr>
      <dsp:spPr>
        <a:xfrm>
          <a:off x="0" y="1429298"/>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Stakeholders Workshop</a:t>
          </a:r>
        </a:p>
      </dsp:txBody>
      <dsp:txXfrm>
        <a:off x="0" y="1429298"/>
        <a:ext cx="6717792" cy="1427206"/>
      </dsp:txXfrm>
    </dsp:sp>
    <dsp:sp modelId="{940772F4-0705-43C6-9B00-3653E88FC889}">
      <dsp:nvSpPr>
        <dsp:cNvPr id="0" name=""/>
        <dsp:cNvSpPr/>
      </dsp:nvSpPr>
      <dsp:spPr>
        <a:xfrm>
          <a:off x="0" y="2856505"/>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544C168-8907-4F80-9B9C-A66A4B23F04C}">
      <dsp:nvSpPr>
        <dsp:cNvPr id="0" name=""/>
        <dsp:cNvSpPr/>
      </dsp:nvSpPr>
      <dsp:spPr>
        <a:xfrm>
          <a:off x="0" y="2856505"/>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Final Report</a:t>
          </a:r>
        </a:p>
        <a:p>
          <a:pPr lvl="0" algn="l" defTabSz="1955800">
            <a:lnSpc>
              <a:spcPct val="100000"/>
            </a:lnSpc>
            <a:spcBef>
              <a:spcPct val="0"/>
            </a:spcBef>
            <a:spcAft>
              <a:spcPct val="35000"/>
            </a:spcAft>
          </a:pPr>
          <a:endParaRPr lang="en-US" sz="4400" kern="1200" dirty="0"/>
        </a:p>
      </dsp:txBody>
      <dsp:txXfrm>
        <a:off x="0" y="2856505"/>
        <a:ext cx="6717792" cy="142720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8AC10-2431-4B52-99F8-0898ADD6969F}">
      <dsp:nvSpPr>
        <dsp:cNvPr id="0" name=""/>
        <dsp:cNvSpPr/>
      </dsp:nvSpPr>
      <dsp:spPr>
        <a:xfrm>
          <a:off x="0" y="2092"/>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48C1AEC-66E4-4FE0-ACBE-EA4938346CA4}">
      <dsp:nvSpPr>
        <dsp:cNvPr id="0" name=""/>
        <dsp:cNvSpPr/>
      </dsp:nvSpPr>
      <dsp:spPr>
        <a:xfrm>
          <a:off x="0" y="2092"/>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Criteria</a:t>
          </a:r>
        </a:p>
      </dsp:txBody>
      <dsp:txXfrm>
        <a:off x="0" y="2092"/>
        <a:ext cx="6717792" cy="1427206"/>
      </dsp:txXfrm>
    </dsp:sp>
    <dsp:sp modelId="{7DF3BCBE-0376-4A1D-8DE6-D055CE793FD7}">
      <dsp:nvSpPr>
        <dsp:cNvPr id="0" name=""/>
        <dsp:cNvSpPr/>
      </dsp:nvSpPr>
      <dsp:spPr>
        <a:xfrm>
          <a:off x="0" y="1429298"/>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149DD05-DEA9-436E-A43A-73E8C97847CC}">
      <dsp:nvSpPr>
        <dsp:cNvPr id="0" name=""/>
        <dsp:cNvSpPr/>
      </dsp:nvSpPr>
      <dsp:spPr>
        <a:xfrm>
          <a:off x="0" y="1429298"/>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Desk Review</a:t>
          </a:r>
        </a:p>
      </dsp:txBody>
      <dsp:txXfrm>
        <a:off x="0" y="1429298"/>
        <a:ext cx="6717792" cy="1427206"/>
      </dsp:txXfrm>
    </dsp:sp>
    <dsp:sp modelId="{940772F4-0705-43C6-9B00-3653E88FC889}">
      <dsp:nvSpPr>
        <dsp:cNvPr id="0" name=""/>
        <dsp:cNvSpPr/>
      </dsp:nvSpPr>
      <dsp:spPr>
        <a:xfrm>
          <a:off x="0" y="2856505"/>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544C168-8907-4F80-9B9C-A66A4B23F04C}">
      <dsp:nvSpPr>
        <dsp:cNvPr id="0" name=""/>
        <dsp:cNvSpPr/>
      </dsp:nvSpPr>
      <dsp:spPr>
        <a:xfrm>
          <a:off x="0" y="2856505"/>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Interview stakeholders</a:t>
          </a:r>
        </a:p>
      </dsp:txBody>
      <dsp:txXfrm>
        <a:off x="0" y="2856505"/>
        <a:ext cx="6717792" cy="142720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8AC10-2431-4B52-99F8-0898ADD6969F}">
      <dsp:nvSpPr>
        <dsp:cNvPr id="0" name=""/>
        <dsp:cNvSpPr/>
      </dsp:nvSpPr>
      <dsp:spPr>
        <a:xfrm>
          <a:off x="0" y="2092"/>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48C1AEC-66E4-4FE0-ACBE-EA4938346CA4}">
      <dsp:nvSpPr>
        <dsp:cNvPr id="0" name=""/>
        <dsp:cNvSpPr/>
      </dsp:nvSpPr>
      <dsp:spPr>
        <a:xfrm>
          <a:off x="0" y="2092"/>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Key &amp; Mandatory </a:t>
          </a:r>
        </a:p>
      </dsp:txBody>
      <dsp:txXfrm>
        <a:off x="0" y="2092"/>
        <a:ext cx="6717792" cy="1427206"/>
      </dsp:txXfrm>
    </dsp:sp>
    <dsp:sp modelId="{7DF3BCBE-0376-4A1D-8DE6-D055CE793FD7}">
      <dsp:nvSpPr>
        <dsp:cNvPr id="0" name=""/>
        <dsp:cNvSpPr/>
      </dsp:nvSpPr>
      <dsp:spPr>
        <a:xfrm>
          <a:off x="0" y="1429298"/>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149DD05-DEA9-436E-A43A-73E8C97847CC}">
      <dsp:nvSpPr>
        <dsp:cNvPr id="0" name=""/>
        <dsp:cNvSpPr/>
      </dsp:nvSpPr>
      <dsp:spPr>
        <a:xfrm>
          <a:off x="0" y="1429298"/>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Non-Key &amp; Complementary</a:t>
          </a:r>
        </a:p>
      </dsp:txBody>
      <dsp:txXfrm>
        <a:off x="0" y="1429298"/>
        <a:ext cx="6717792" cy="1427206"/>
      </dsp:txXfrm>
    </dsp:sp>
    <dsp:sp modelId="{940772F4-0705-43C6-9B00-3653E88FC889}">
      <dsp:nvSpPr>
        <dsp:cNvPr id="0" name=""/>
        <dsp:cNvSpPr/>
      </dsp:nvSpPr>
      <dsp:spPr>
        <a:xfrm>
          <a:off x="0" y="2856505"/>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544C168-8907-4F80-9B9C-A66A4B23F04C}">
      <dsp:nvSpPr>
        <dsp:cNvPr id="0" name=""/>
        <dsp:cNvSpPr/>
      </dsp:nvSpPr>
      <dsp:spPr>
        <a:xfrm>
          <a:off x="0" y="2856505"/>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640" tIns="167640" rIns="167640" bIns="167640" numCol="1" spcCol="1270" anchor="t" anchorCtr="0">
          <a:noAutofit/>
        </a:bodyPr>
        <a:lstStyle/>
        <a:p>
          <a:pPr lvl="0" algn="l" defTabSz="1955800">
            <a:lnSpc>
              <a:spcPct val="100000"/>
            </a:lnSpc>
            <a:spcBef>
              <a:spcPct val="0"/>
            </a:spcBef>
            <a:spcAft>
              <a:spcPct val="35000"/>
            </a:spcAft>
          </a:pPr>
          <a:r>
            <a:rPr lang="en-US" sz="4400" kern="1200" dirty="0"/>
            <a:t>Transferability</a:t>
          </a:r>
          <a:r>
            <a:rPr lang="en-US" sz="6100" kern="1200" dirty="0"/>
            <a:t> </a:t>
          </a:r>
        </a:p>
      </dsp:txBody>
      <dsp:txXfrm>
        <a:off x="0" y="2856505"/>
        <a:ext cx="6717792" cy="14272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8AC10-2431-4B52-99F8-0898ADD6969F}">
      <dsp:nvSpPr>
        <dsp:cNvPr id="0" name=""/>
        <dsp:cNvSpPr/>
      </dsp:nvSpPr>
      <dsp:spPr>
        <a:xfrm>
          <a:off x="0" y="2199"/>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48C1AEC-66E4-4FE0-ACBE-EA4938346CA4}">
      <dsp:nvSpPr>
        <dsp:cNvPr id="0" name=""/>
        <dsp:cNvSpPr/>
      </dsp:nvSpPr>
      <dsp:spPr>
        <a:xfrm>
          <a:off x="0" y="2199"/>
          <a:ext cx="6717792" cy="1500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100000"/>
            </a:lnSpc>
            <a:spcBef>
              <a:spcPct val="0"/>
            </a:spcBef>
            <a:spcAft>
              <a:spcPct val="35000"/>
            </a:spcAft>
          </a:pPr>
          <a:r>
            <a:rPr lang="en-US" sz="3200" kern="1200" dirty="0"/>
            <a:t>Time Frame: 2015 - 2020</a:t>
          </a:r>
        </a:p>
      </dsp:txBody>
      <dsp:txXfrm>
        <a:off x="0" y="2199"/>
        <a:ext cx="6717792" cy="1500135"/>
      </dsp:txXfrm>
    </dsp:sp>
    <dsp:sp modelId="{7DF3BCBE-0376-4A1D-8DE6-D055CE793FD7}">
      <dsp:nvSpPr>
        <dsp:cNvPr id="0" name=""/>
        <dsp:cNvSpPr/>
      </dsp:nvSpPr>
      <dsp:spPr>
        <a:xfrm>
          <a:off x="0" y="1502335"/>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149DD05-DEA9-436E-A43A-73E8C97847CC}">
      <dsp:nvSpPr>
        <dsp:cNvPr id="0" name=""/>
        <dsp:cNvSpPr/>
      </dsp:nvSpPr>
      <dsp:spPr>
        <a:xfrm>
          <a:off x="0" y="1399771"/>
          <a:ext cx="6717792" cy="1500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100000"/>
            </a:lnSpc>
            <a:spcBef>
              <a:spcPct val="0"/>
            </a:spcBef>
            <a:spcAft>
              <a:spcPct val="35000"/>
            </a:spcAft>
            <a:buNone/>
          </a:pPr>
          <a:r>
            <a:rPr lang="en-US" sz="3200" kern="1200" dirty="0">
              <a:solidFill>
                <a:prstClr val="black">
                  <a:hueOff val="0"/>
                  <a:satOff val="0"/>
                  <a:lumOff val="0"/>
                  <a:alphaOff val="0"/>
                </a:prstClr>
              </a:solidFill>
              <a:latin typeface="Calibri" panose="020F0502020204030204"/>
              <a:ea typeface="+mn-ea"/>
              <a:cs typeface="+mn-cs"/>
            </a:rPr>
            <a:t>Primary Focus: North Macedonia, Serbia, and Austria.</a:t>
          </a:r>
        </a:p>
      </dsp:txBody>
      <dsp:txXfrm>
        <a:off x="0" y="1399771"/>
        <a:ext cx="6717792" cy="1500135"/>
      </dsp:txXfrm>
    </dsp:sp>
    <dsp:sp modelId="{940772F4-0705-43C6-9B00-3653E88FC889}">
      <dsp:nvSpPr>
        <dsp:cNvPr id="0" name=""/>
        <dsp:cNvSpPr/>
      </dsp:nvSpPr>
      <dsp:spPr>
        <a:xfrm>
          <a:off x="0" y="3002471"/>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544C168-8907-4F80-9B9C-A66A4B23F04C}">
      <dsp:nvSpPr>
        <dsp:cNvPr id="0" name=""/>
        <dsp:cNvSpPr/>
      </dsp:nvSpPr>
      <dsp:spPr>
        <a:xfrm>
          <a:off x="0" y="3002471"/>
          <a:ext cx="6717792" cy="15001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lvl="0" algn="l" defTabSz="1422400">
            <a:lnSpc>
              <a:spcPct val="100000"/>
            </a:lnSpc>
            <a:spcBef>
              <a:spcPct val="0"/>
            </a:spcBef>
            <a:spcAft>
              <a:spcPct val="35000"/>
            </a:spcAft>
          </a:pPr>
          <a:r>
            <a:rPr lang="en-US" sz="3200" kern="1200" dirty="0"/>
            <a:t>Managing mixed migration flows and identification/referral of human trafficking victims.</a:t>
          </a:r>
        </a:p>
      </dsp:txBody>
      <dsp:txXfrm>
        <a:off x="0" y="3002471"/>
        <a:ext cx="6717792" cy="15001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8AC10-2431-4B52-99F8-0898ADD6969F}">
      <dsp:nvSpPr>
        <dsp:cNvPr id="0" name=""/>
        <dsp:cNvSpPr/>
      </dsp:nvSpPr>
      <dsp:spPr>
        <a:xfrm>
          <a:off x="0" y="2092"/>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48C1AEC-66E4-4FE0-ACBE-EA4938346CA4}">
      <dsp:nvSpPr>
        <dsp:cNvPr id="0" name=""/>
        <dsp:cNvSpPr/>
      </dsp:nvSpPr>
      <dsp:spPr>
        <a:xfrm>
          <a:off x="0" y="2092"/>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100000"/>
            </a:lnSpc>
            <a:spcBef>
              <a:spcPct val="0"/>
            </a:spcBef>
            <a:spcAft>
              <a:spcPct val="35000"/>
            </a:spcAft>
          </a:pPr>
          <a:r>
            <a:rPr lang="en-GB" sz="3000" kern="1200" dirty="0"/>
            <a:t>CSOs support police in registering people crossing the border (North Macedonia)</a:t>
          </a:r>
          <a:endParaRPr lang="en-US" sz="3000" kern="1200" dirty="0"/>
        </a:p>
      </dsp:txBody>
      <dsp:txXfrm>
        <a:off x="0" y="2092"/>
        <a:ext cx="6717792" cy="1427206"/>
      </dsp:txXfrm>
    </dsp:sp>
    <dsp:sp modelId="{7DF3BCBE-0376-4A1D-8DE6-D055CE793FD7}">
      <dsp:nvSpPr>
        <dsp:cNvPr id="0" name=""/>
        <dsp:cNvSpPr/>
      </dsp:nvSpPr>
      <dsp:spPr>
        <a:xfrm>
          <a:off x="0" y="1429298"/>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149DD05-DEA9-436E-A43A-73E8C97847CC}">
      <dsp:nvSpPr>
        <dsp:cNvPr id="0" name=""/>
        <dsp:cNvSpPr/>
      </dsp:nvSpPr>
      <dsp:spPr>
        <a:xfrm>
          <a:off x="0" y="1429298"/>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100000"/>
            </a:lnSpc>
            <a:spcBef>
              <a:spcPct val="0"/>
            </a:spcBef>
            <a:spcAft>
              <a:spcPct val="35000"/>
            </a:spcAft>
          </a:pPr>
          <a:r>
            <a:rPr lang="en-GB" sz="3000" kern="1200" dirty="0"/>
            <a:t>Licensing CSO for service provision (Serbia) </a:t>
          </a:r>
          <a:endParaRPr lang="en-US" sz="3000" kern="1200" dirty="0"/>
        </a:p>
      </dsp:txBody>
      <dsp:txXfrm>
        <a:off x="0" y="1429298"/>
        <a:ext cx="6717792" cy="1427206"/>
      </dsp:txXfrm>
    </dsp:sp>
    <dsp:sp modelId="{940772F4-0705-43C6-9B00-3653E88FC889}">
      <dsp:nvSpPr>
        <dsp:cNvPr id="0" name=""/>
        <dsp:cNvSpPr/>
      </dsp:nvSpPr>
      <dsp:spPr>
        <a:xfrm>
          <a:off x="0" y="2856505"/>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544C168-8907-4F80-9B9C-A66A4B23F04C}">
      <dsp:nvSpPr>
        <dsp:cNvPr id="0" name=""/>
        <dsp:cNvSpPr/>
      </dsp:nvSpPr>
      <dsp:spPr>
        <a:xfrm>
          <a:off x="0" y="2856505"/>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100000"/>
            </a:lnSpc>
            <a:spcBef>
              <a:spcPct val="0"/>
            </a:spcBef>
            <a:spcAft>
              <a:spcPct val="35000"/>
            </a:spcAft>
          </a:pPr>
          <a:r>
            <a:rPr lang="en-GB" sz="3000" kern="1200" dirty="0"/>
            <a:t>Right to 72-hour legal stay (North Macedonia and Serbia) </a:t>
          </a:r>
          <a:endParaRPr lang="en-US" sz="3000" kern="1200" dirty="0"/>
        </a:p>
      </dsp:txBody>
      <dsp:txXfrm>
        <a:off x="0" y="2856505"/>
        <a:ext cx="6717792" cy="1427206"/>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8AC10-2431-4B52-99F8-0898ADD6969F}">
      <dsp:nvSpPr>
        <dsp:cNvPr id="0" name=""/>
        <dsp:cNvSpPr/>
      </dsp:nvSpPr>
      <dsp:spPr>
        <a:xfrm>
          <a:off x="0" y="2092"/>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948C1AEC-66E4-4FE0-ACBE-EA4938346CA4}">
      <dsp:nvSpPr>
        <dsp:cNvPr id="0" name=""/>
        <dsp:cNvSpPr/>
      </dsp:nvSpPr>
      <dsp:spPr>
        <a:xfrm>
          <a:off x="0" y="2092"/>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100000"/>
            </a:lnSpc>
            <a:spcBef>
              <a:spcPct val="0"/>
            </a:spcBef>
            <a:spcAft>
              <a:spcPct val="35000"/>
            </a:spcAft>
          </a:pPr>
          <a:r>
            <a:rPr lang="en-GB" sz="3000" kern="1200" dirty="0"/>
            <a:t>CSOs outreach work in reception and transit </a:t>
          </a:r>
          <a:r>
            <a:rPr lang="en-GB" sz="3000" kern="1200" dirty="0" err="1"/>
            <a:t>centers</a:t>
          </a:r>
          <a:r>
            <a:rPr lang="en-GB" sz="3000" kern="1200" dirty="0"/>
            <a:t> (North Macedonia) </a:t>
          </a:r>
          <a:endParaRPr lang="en-US" sz="3000" kern="1200" dirty="0"/>
        </a:p>
      </dsp:txBody>
      <dsp:txXfrm>
        <a:off x="0" y="2092"/>
        <a:ext cx="6717792" cy="1427206"/>
      </dsp:txXfrm>
    </dsp:sp>
    <dsp:sp modelId="{7DF3BCBE-0376-4A1D-8DE6-D055CE793FD7}">
      <dsp:nvSpPr>
        <dsp:cNvPr id="0" name=""/>
        <dsp:cNvSpPr/>
      </dsp:nvSpPr>
      <dsp:spPr>
        <a:xfrm>
          <a:off x="0" y="1429298"/>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149DD05-DEA9-436E-A43A-73E8C97847CC}">
      <dsp:nvSpPr>
        <dsp:cNvPr id="0" name=""/>
        <dsp:cNvSpPr/>
      </dsp:nvSpPr>
      <dsp:spPr>
        <a:xfrm>
          <a:off x="0" y="1429298"/>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100000"/>
            </a:lnSpc>
            <a:spcBef>
              <a:spcPct val="0"/>
            </a:spcBef>
            <a:spcAft>
              <a:spcPct val="35000"/>
            </a:spcAft>
            <a:buNone/>
          </a:pPr>
          <a:r>
            <a:rPr lang="en-GB" sz="3000" kern="1200" dirty="0"/>
            <a:t>Model of social work in an emergency (North Macedonia)</a:t>
          </a:r>
          <a:endParaRPr lang="en-US" sz="3000" kern="1200" dirty="0">
            <a:solidFill>
              <a:prstClr val="black">
                <a:hueOff val="0"/>
                <a:satOff val="0"/>
                <a:lumOff val="0"/>
                <a:alphaOff val="0"/>
              </a:prstClr>
            </a:solidFill>
            <a:latin typeface="Calibri" panose="020F0502020204030204"/>
            <a:ea typeface="+mn-ea"/>
            <a:cs typeface="+mn-cs"/>
          </a:endParaRPr>
        </a:p>
      </dsp:txBody>
      <dsp:txXfrm>
        <a:off x="0" y="1429298"/>
        <a:ext cx="6717792" cy="1427206"/>
      </dsp:txXfrm>
    </dsp:sp>
    <dsp:sp modelId="{940772F4-0705-43C6-9B00-3653E88FC889}">
      <dsp:nvSpPr>
        <dsp:cNvPr id="0" name=""/>
        <dsp:cNvSpPr/>
      </dsp:nvSpPr>
      <dsp:spPr>
        <a:xfrm>
          <a:off x="0" y="2856505"/>
          <a:ext cx="6717792" cy="0"/>
        </a:xfrm>
        <a:prstGeom prst="line">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w="6350" cap="flat" cmpd="sng" algn="ctr">
          <a:solidFill>
            <a:schemeClr val="accent2">
              <a:shade val="80000"/>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4544C168-8907-4F80-9B9C-A66A4B23F04C}">
      <dsp:nvSpPr>
        <dsp:cNvPr id="0" name=""/>
        <dsp:cNvSpPr/>
      </dsp:nvSpPr>
      <dsp:spPr>
        <a:xfrm>
          <a:off x="0" y="2856505"/>
          <a:ext cx="6717792" cy="14272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lvl="0" algn="l" defTabSz="1333500">
            <a:lnSpc>
              <a:spcPct val="100000"/>
            </a:lnSpc>
            <a:spcBef>
              <a:spcPct val="0"/>
            </a:spcBef>
            <a:spcAft>
              <a:spcPct val="35000"/>
            </a:spcAft>
          </a:pPr>
          <a:r>
            <a:rPr lang="en-GB" sz="3000" kern="1200" dirty="0">
              <a:solidFill>
                <a:prstClr val="black">
                  <a:hueOff val="0"/>
                  <a:satOff val="0"/>
                  <a:lumOff val="0"/>
                  <a:alphaOff val="0"/>
                </a:prstClr>
              </a:solidFill>
              <a:latin typeface="Calibri" panose="020F0502020204030204"/>
              <a:ea typeface="+mn-ea"/>
              <a:cs typeface="+mn-cs"/>
            </a:rPr>
            <a:t>Continuous training on the asylum process for all police officers working on asylum (North Macedonia)</a:t>
          </a:r>
          <a:r>
            <a:rPr lang="en-GB" sz="3000" kern="1200" dirty="0"/>
            <a:t> </a:t>
          </a:r>
          <a:endParaRPr lang="en-US" sz="3000" kern="1200" dirty="0"/>
        </a:p>
      </dsp:txBody>
      <dsp:txXfrm>
        <a:off x="0" y="2856505"/>
        <a:ext cx="6717792" cy="142720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6FE0B9C-C6BE-42AD-A0A7-238359AFB811}" type="datetimeFigureOut">
              <a:rPr lang="en-GB" smtClean="0"/>
              <a:t>28/02/2022</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AA7236-343C-4C61-A237-9EF37C7292BB}" type="slidenum">
              <a:rPr lang="en-GB" smtClean="0"/>
              <a:t>‹#›</a:t>
            </a:fld>
            <a:endParaRPr lang="en-GB"/>
          </a:p>
        </p:txBody>
      </p:sp>
    </p:spTree>
    <p:extLst>
      <p:ext uri="{BB962C8B-B14F-4D97-AF65-F5344CB8AC3E}">
        <p14:creationId xmlns:p14="http://schemas.microsoft.com/office/powerpoint/2010/main" val="152071895"/>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106BA4-2EB7-4D1F-9B6A-17ED0F30AC12}" type="datetimeFigureOut">
              <a:rPr lang="en-GB" smtClean="0"/>
              <a:t>28/02/2022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C2555E-13B4-468B-AF1C-B1151109AF73}" type="slidenum">
              <a:rPr lang="en-GB" smtClean="0"/>
              <a:t>‹#›</a:t>
            </a:fld>
            <a:endParaRPr lang="en-GB"/>
          </a:p>
        </p:txBody>
      </p:sp>
    </p:spTree>
    <p:extLst>
      <p:ext uri="{BB962C8B-B14F-4D97-AF65-F5344CB8AC3E}">
        <p14:creationId xmlns:p14="http://schemas.microsoft.com/office/powerpoint/2010/main" val="533935707"/>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1</a:t>
            </a:fld>
            <a:endParaRPr lang="en-GB"/>
          </a:p>
        </p:txBody>
      </p:sp>
    </p:spTree>
    <p:extLst>
      <p:ext uri="{BB962C8B-B14F-4D97-AF65-F5344CB8AC3E}">
        <p14:creationId xmlns:p14="http://schemas.microsoft.com/office/powerpoint/2010/main" val="3367623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10</a:t>
            </a:fld>
            <a:endParaRPr lang="en-GB"/>
          </a:p>
        </p:txBody>
      </p:sp>
    </p:spTree>
    <p:extLst>
      <p:ext uri="{BB962C8B-B14F-4D97-AF65-F5344CB8AC3E}">
        <p14:creationId xmlns:p14="http://schemas.microsoft.com/office/powerpoint/2010/main" val="27781609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11</a:t>
            </a:fld>
            <a:endParaRPr lang="en-GB"/>
          </a:p>
        </p:txBody>
      </p:sp>
    </p:spTree>
    <p:extLst>
      <p:ext uri="{BB962C8B-B14F-4D97-AF65-F5344CB8AC3E}">
        <p14:creationId xmlns:p14="http://schemas.microsoft.com/office/powerpoint/2010/main" val="21001353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12</a:t>
            </a:fld>
            <a:endParaRPr lang="en-GB"/>
          </a:p>
        </p:txBody>
      </p:sp>
    </p:spTree>
    <p:extLst>
      <p:ext uri="{BB962C8B-B14F-4D97-AF65-F5344CB8AC3E}">
        <p14:creationId xmlns:p14="http://schemas.microsoft.com/office/powerpoint/2010/main" val="35017545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13</a:t>
            </a:fld>
            <a:endParaRPr lang="en-GB"/>
          </a:p>
        </p:txBody>
      </p:sp>
    </p:spTree>
    <p:extLst>
      <p:ext uri="{BB962C8B-B14F-4D97-AF65-F5344CB8AC3E}">
        <p14:creationId xmlns:p14="http://schemas.microsoft.com/office/powerpoint/2010/main" val="13390802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14</a:t>
            </a:fld>
            <a:endParaRPr lang="en-GB"/>
          </a:p>
        </p:txBody>
      </p:sp>
    </p:spTree>
    <p:extLst>
      <p:ext uri="{BB962C8B-B14F-4D97-AF65-F5344CB8AC3E}">
        <p14:creationId xmlns:p14="http://schemas.microsoft.com/office/powerpoint/2010/main" val="17445001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15</a:t>
            </a:fld>
            <a:endParaRPr lang="en-GB"/>
          </a:p>
        </p:txBody>
      </p:sp>
    </p:spTree>
    <p:extLst>
      <p:ext uri="{BB962C8B-B14F-4D97-AF65-F5344CB8AC3E}">
        <p14:creationId xmlns:p14="http://schemas.microsoft.com/office/powerpoint/2010/main" val="42670168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16</a:t>
            </a:fld>
            <a:endParaRPr lang="en-GB"/>
          </a:p>
        </p:txBody>
      </p:sp>
    </p:spTree>
    <p:extLst>
      <p:ext uri="{BB962C8B-B14F-4D97-AF65-F5344CB8AC3E}">
        <p14:creationId xmlns:p14="http://schemas.microsoft.com/office/powerpoint/2010/main" val="32745486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17</a:t>
            </a:fld>
            <a:endParaRPr lang="en-GB"/>
          </a:p>
        </p:txBody>
      </p:sp>
    </p:spTree>
    <p:extLst>
      <p:ext uri="{BB962C8B-B14F-4D97-AF65-F5344CB8AC3E}">
        <p14:creationId xmlns:p14="http://schemas.microsoft.com/office/powerpoint/2010/main" val="38055503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18</a:t>
            </a:fld>
            <a:endParaRPr lang="en-GB"/>
          </a:p>
        </p:txBody>
      </p:sp>
    </p:spTree>
    <p:extLst>
      <p:ext uri="{BB962C8B-B14F-4D97-AF65-F5344CB8AC3E}">
        <p14:creationId xmlns:p14="http://schemas.microsoft.com/office/powerpoint/2010/main" val="41589213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19</a:t>
            </a:fld>
            <a:endParaRPr lang="en-GB"/>
          </a:p>
        </p:txBody>
      </p:sp>
    </p:spTree>
    <p:extLst>
      <p:ext uri="{BB962C8B-B14F-4D97-AF65-F5344CB8AC3E}">
        <p14:creationId xmlns:p14="http://schemas.microsoft.com/office/powerpoint/2010/main" val="2073554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2</a:t>
            </a:fld>
            <a:endParaRPr lang="en-GB"/>
          </a:p>
        </p:txBody>
      </p:sp>
    </p:spTree>
    <p:extLst>
      <p:ext uri="{BB962C8B-B14F-4D97-AF65-F5344CB8AC3E}">
        <p14:creationId xmlns:p14="http://schemas.microsoft.com/office/powerpoint/2010/main" val="1904418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20</a:t>
            </a:fld>
            <a:endParaRPr lang="en-GB"/>
          </a:p>
        </p:txBody>
      </p:sp>
    </p:spTree>
    <p:extLst>
      <p:ext uri="{BB962C8B-B14F-4D97-AF65-F5344CB8AC3E}">
        <p14:creationId xmlns:p14="http://schemas.microsoft.com/office/powerpoint/2010/main" val="37476998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21</a:t>
            </a:fld>
            <a:endParaRPr lang="en-GB"/>
          </a:p>
        </p:txBody>
      </p:sp>
    </p:spTree>
    <p:extLst>
      <p:ext uri="{BB962C8B-B14F-4D97-AF65-F5344CB8AC3E}">
        <p14:creationId xmlns:p14="http://schemas.microsoft.com/office/powerpoint/2010/main" val="1489066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22</a:t>
            </a:fld>
            <a:endParaRPr lang="en-GB"/>
          </a:p>
        </p:txBody>
      </p:sp>
    </p:spTree>
    <p:extLst>
      <p:ext uri="{BB962C8B-B14F-4D97-AF65-F5344CB8AC3E}">
        <p14:creationId xmlns:p14="http://schemas.microsoft.com/office/powerpoint/2010/main" val="263196619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23</a:t>
            </a:fld>
            <a:endParaRPr lang="en-GB"/>
          </a:p>
        </p:txBody>
      </p:sp>
    </p:spTree>
    <p:extLst>
      <p:ext uri="{BB962C8B-B14F-4D97-AF65-F5344CB8AC3E}">
        <p14:creationId xmlns:p14="http://schemas.microsoft.com/office/powerpoint/2010/main" val="22552356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24</a:t>
            </a:fld>
            <a:endParaRPr lang="en-GB"/>
          </a:p>
        </p:txBody>
      </p:sp>
    </p:spTree>
    <p:extLst>
      <p:ext uri="{BB962C8B-B14F-4D97-AF65-F5344CB8AC3E}">
        <p14:creationId xmlns:p14="http://schemas.microsoft.com/office/powerpoint/2010/main" val="33780555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25</a:t>
            </a:fld>
            <a:endParaRPr lang="en-GB"/>
          </a:p>
        </p:txBody>
      </p:sp>
    </p:spTree>
    <p:extLst>
      <p:ext uri="{BB962C8B-B14F-4D97-AF65-F5344CB8AC3E}">
        <p14:creationId xmlns:p14="http://schemas.microsoft.com/office/powerpoint/2010/main" val="15431921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26</a:t>
            </a:fld>
            <a:endParaRPr lang="en-GB"/>
          </a:p>
        </p:txBody>
      </p:sp>
    </p:spTree>
    <p:extLst>
      <p:ext uri="{BB962C8B-B14F-4D97-AF65-F5344CB8AC3E}">
        <p14:creationId xmlns:p14="http://schemas.microsoft.com/office/powerpoint/2010/main" val="1094663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3</a:t>
            </a:fld>
            <a:endParaRPr lang="en-GB"/>
          </a:p>
        </p:txBody>
      </p:sp>
    </p:spTree>
    <p:extLst>
      <p:ext uri="{BB962C8B-B14F-4D97-AF65-F5344CB8AC3E}">
        <p14:creationId xmlns:p14="http://schemas.microsoft.com/office/powerpoint/2010/main" val="34832249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4</a:t>
            </a:fld>
            <a:endParaRPr lang="en-GB"/>
          </a:p>
        </p:txBody>
      </p:sp>
    </p:spTree>
    <p:extLst>
      <p:ext uri="{BB962C8B-B14F-4D97-AF65-F5344CB8AC3E}">
        <p14:creationId xmlns:p14="http://schemas.microsoft.com/office/powerpoint/2010/main" val="333979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5</a:t>
            </a:fld>
            <a:endParaRPr lang="en-GB"/>
          </a:p>
        </p:txBody>
      </p:sp>
    </p:spTree>
    <p:extLst>
      <p:ext uri="{BB962C8B-B14F-4D97-AF65-F5344CB8AC3E}">
        <p14:creationId xmlns:p14="http://schemas.microsoft.com/office/powerpoint/2010/main" val="1824525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6</a:t>
            </a:fld>
            <a:endParaRPr lang="en-GB"/>
          </a:p>
        </p:txBody>
      </p:sp>
    </p:spTree>
    <p:extLst>
      <p:ext uri="{BB962C8B-B14F-4D97-AF65-F5344CB8AC3E}">
        <p14:creationId xmlns:p14="http://schemas.microsoft.com/office/powerpoint/2010/main" val="388749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7</a:t>
            </a:fld>
            <a:endParaRPr lang="en-GB"/>
          </a:p>
        </p:txBody>
      </p:sp>
    </p:spTree>
    <p:extLst>
      <p:ext uri="{BB962C8B-B14F-4D97-AF65-F5344CB8AC3E}">
        <p14:creationId xmlns:p14="http://schemas.microsoft.com/office/powerpoint/2010/main" val="1450514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8</a:t>
            </a:fld>
            <a:endParaRPr lang="en-GB"/>
          </a:p>
        </p:txBody>
      </p:sp>
    </p:spTree>
    <p:extLst>
      <p:ext uri="{BB962C8B-B14F-4D97-AF65-F5344CB8AC3E}">
        <p14:creationId xmlns:p14="http://schemas.microsoft.com/office/powerpoint/2010/main" val="2218520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endParaRPr lang="en-GB"/>
          </a:p>
        </p:txBody>
      </p:sp>
      <p:sp>
        <p:nvSpPr>
          <p:cNvPr id="5" name="Slide Number Placeholder 4"/>
          <p:cNvSpPr>
            <a:spLocks noGrp="1"/>
          </p:cNvSpPr>
          <p:nvPr>
            <p:ph type="sldNum" sz="quarter" idx="5"/>
          </p:nvPr>
        </p:nvSpPr>
        <p:spPr/>
        <p:txBody>
          <a:bodyPr/>
          <a:lstStyle/>
          <a:p>
            <a:fld id="{8EC2555E-13B4-468B-AF1C-B1151109AF73}" type="slidenum">
              <a:rPr lang="en-GB" smtClean="0"/>
              <a:t>9</a:t>
            </a:fld>
            <a:endParaRPr lang="en-GB"/>
          </a:p>
        </p:txBody>
      </p:sp>
    </p:spTree>
    <p:extLst>
      <p:ext uri="{BB962C8B-B14F-4D97-AF65-F5344CB8AC3E}">
        <p14:creationId xmlns:p14="http://schemas.microsoft.com/office/powerpoint/2010/main" val="34016902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A38BC-9CED-41A4-9AFD-0BA300B535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9A9C79-471D-4730-8CB1-3657EF792B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576AB49-C678-42D5-BB54-4A3A05EAE9AE}"/>
              </a:ext>
            </a:extLst>
          </p:cNvPr>
          <p:cNvSpPr>
            <a:spLocks noGrp="1"/>
          </p:cNvSpPr>
          <p:nvPr>
            <p:ph type="dt" sz="half" idx="10"/>
          </p:nvPr>
        </p:nvSpPr>
        <p:spPr/>
        <p:txBody>
          <a:bodyPr/>
          <a:lstStyle/>
          <a:p>
            <a:fld id="{2AAFA2A5-616E-41A7-B50B-8EF901924426}" type="datetime1">
              <a:rPr lang="en-GB" smtClean="0"/>
              <a:t>28/02/2022</a:t>
            </a:fld>
            <a:endParaRPr lang="en-GB"/>
          </a:p>
        </p:txBody>
      </p:sp>
      <p:sp>
        <p:nvSpPr>
          <p:cNvPr id="5" name="Footer Placeholder 4">
            <a:extLst>
              <a:ext uri="{FF2B5EF4-FFF2-40B4-BE49-F238E27FC236}">
                <a16:creationId xmlns:a16="http://schemas.microsoft.com/office/drawing/2014/main" id="{1854C280-5C70-4C68-9EDD-9921DAE262E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4C2B33-824A-41B1-AF63-C2D02062F29D}"/>
              </a:ext>
            </a:extLst>
          </p:cNvPr>
          <p:cNvSpPr>
            <a:spLocks noGrp="1"/>
          </p:cNvSpPr>
          <p:nvPr>
            <p:ph type="sldNum" sz="quarter" idx="12"/>
          </p:nvPr>
        </p:nvSpPr>
        <p:spPr/>
        <p:txBody>
          <a:bodyPr/>
          <a:lstStyle/>
          <a:p>
            <a:fld id="{9226278A-D42D-470E-884B-172FE7696BAC}" type="slidenum">
              <a:rPr lang="en-GB" smtClean="0"/>
              <a:t>‹#›</a:t>
            </a:fld>
            <a:endParaRPr lang="en-GB"/>
          </a:p>
        </p:txBody>
      </p:sp>
    </p:spTree>
    <p:extLst>
      <p:ext uri="{BB962C8B-B14F-4D97-AF65-F5344CB8AC3E}">
        <p14:creationId xmlns:p14="http://schemas.microsoft.com/office/powerpoint/2010/main" val="2696821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23DF5-C476-4437-9C8A-77D12D424B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AAF65A-8A9F-451A-9818-4D471822D1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999997-A1CD-46B4-AE6A-E2142F6622DA}"/>
              </a:ext>
            </a:extLst>
          </p:cNvPr>
          <p:cNvSpPr>
            <a:spLocks noGrp="1"/>
          </p:cNvSpPr>
          <p:nvPr>
            <p:ph type="dt" sz="half" idx="10"/>
          </p:nvPr>
        </p:nvSpPr>
        <p:spPr/>
        <p:txBody>
          <a:bodyPr/>
          <a:lstStyle/>
          <a:p>
            <a:fld id="{F44CEA5A-5FE3-465E-A535-EF3A4D648D8D}" type="datetime1">
              <a:rPr lang="en-GB" smtClean="0"/>
              <a:t>28/02/2022</a:t>
            </a:fld>
            <a:endParaRPr lang="en-GB"/>
          </a:p>
        </p:txBody>
      </p:sp>
      <p:sp>
        <p:nvSpPr>
          <p:cNvPr id="5" name="Footer Placeholder 4">
            <a:extLst>
              <a:ext uri="{FF2B5EF4-FFF2-40B4-BE49-F238E27FC236}">
                <a16:creationId xmlns:a16="http://schemas.microsoft.com/office/drawing/2014/main" id="{FD77446A-7BC2-484C-88BB-615FD3AD57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2821C17-5675-429A-AF40-8383ECEE03A5}"/>
              </a:ext>
            </a:extLst>
          </p:cNvPr>
          <p:cNvSpPr>
            <a:spLocks noGrp="1"/>
          </p:cNvSpPr>
          <p:nvPr>
            <p:ph type="sldNum" sz="quarter" idx="12"/>
          </p:nvPr>
        </p:nvSpPr>
        <p:spPr/>
        <p:txBody>
          <a:bodyPr/>
          <a:lstStyle/>
          <a:p>
            <a:fld id="{9226278A-D42D-470E-884B-172FE7696BAC}" type="slidenum">
              <a:rPr lang="en-GB" smtClean="0"/>
              <a:t>‹#›</a:t>
            </a:fld>
            <a:endParaRPr lang="en-GB"/>
          </a:p>
        </p:txBody>
      </p:sp>
    </p:spTree>
    <p:extLst>
      <p:ext uri="{BB962C8B-B14F-4D97-AF65-F5344CB8AC3E}">
        <p14:creationId xmlns:p14="http://schemas.microsoft.com/office/powerpoint/2010/main" val="86391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17F429-1937-4BC2-B523-F6B5E8C4D4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C1B328-53CF-4CE3-A9B3-8E896ECCDC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7D313A-D897-4401-8A0C-174C5FAF5F4C}"/>
              </a:ext>
            </a:extLst>
          </p:cNvPr>
          <p:cNvSpPr>
            <a:spLocks noGrp="1"/>
          </p:cNvSpPr>
          <p:nvPr>
            <p:ph type="dt" sz="half" idx="10"/>
          </p:nvPr>
        </p:nvSpPr>
        <p:spPr/>
        <p:txBody>
          <a:bodyPr/>
          <a:lstStyle/>
          <a:p>
            <a:fld id="{1042BD30-AAE3-4FAA-A2B2-2C88FF238623}" type="datetime1">
              <a:rPr lang="en-GB" smtClean="0"/>
              <a:t>28/02/2022</a:t>
            </a:fld>
            <a:endParaRPr lang="en-GB"/>
          </a:p>
        </p:txBody>
      </p:sp>
      <p:sp>
        <p:nvSpPr>
          <p:cNvPr id="5" name="Footer Placeholder 4">
            <a:extLst>
              <a:ext uri="{FF2B5EF4-FFF2-40B4-BE49-F238E27FC236}">
                <a16:creationId xmlns:a16="http://schemas.microsoft.com/office/drawing/2014/main" id="{64B07200-4013-4C06-8821-43A0E5E96F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22D533-AD17-4F25-A11D-7E0E19CABBA5}"/>
              </a:ext>
            </a:extLst>
          </p:cNvPr>
          <p:cNvSpPr>
            <a:spLocks noGrp="1"/>
          </p:cNvSpPr>
          <p:nvPr>
            <p:ph type="sldNum" sz="quarter" idx="12"/>
          </p:nvPr>
        </p:nvSpPr>
        <p:spPr/>
        <p:txBody>
          <a:bodyPr/>
          <a:lstStyle/>
          <a:p>
            <a:fld id="{9226278A-D42D-470E-884B-172FE7696BAC}" type="slidenum">
              <a:rPr lang="en-GB" smtClean="0"/>
              <a:t>‹#›</a:t>
            </a:fld>
            <a:endParaRPr lang="en-GB"/>
          </a:p>
        </p:txBody>
      </p:sp>
    </p:spTree>
    <p:extLst>
      <p:ext uri="{BB962C8B-B14F-4D97-AF65-F5344CB8AC3E}">
        <p14:creationId xmlns:p14="http://schemas.microsoft.com/office/powerpoint/2010/main" val="947032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C0A8DD-1B4B-454B-AF42-1C7D81150D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625216-25B5-4291-B383-5DC51CB0C0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EAE607-1424-47DA-9D44-897518CAE712}"/>
              </a:ext>
            </a:extLst>
          </p:cNvPr>
          <p:cNvSpPr>
            <a:spLocks noGrp="1"/>
          </p:cNvSpPr>
          <p:nvPr>
            <p:ph type="dt" sz="half" idx="10"/>
          </p:nvPr>
        </p:nvSpPr>
        <p:spPr/>
        <p:txBody>
          <a:bodyPr/>
          <a:lstStyle/>
          <a:p>
            <a:fld id="{6B2CD837-4EB5-4FA0-BBBD-661471F94AF1}" type="datetime1">
              <a:rPr lang="en-GB" smtClean="0"/>
              <a:t>28/02/2022</a:t>
            </a:fld>
            <a:endParaRPr lang="en-GB"/>
          </a:p>
        </p:txBody>
      </p:sp>
      <p:sp>
        <p:nvSpPr>
          <p:cNvPr id="5" name="Footer Placeholder 4">
            <a:extLst>
              <a:ext uri="{FF2B5EF4-FFF2-40B4-BE49-F238E27FC236}">
                <a16:creationId xmlns:a16="http://schemas.microsoft.com/office/drawing/2014/main" id="{8B5C1424-EEA2-44C0-9021-EB6B6EDE564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C892F21-E991-49CD-A7BC-22687934C7DF}"/>
              </a:ext>
            </a:extLst>
          </p:cNvPr>
          <p:cNvSpPr>
            <a:spLocks noGrp="1"/>
          </p:cNvSpPr>
          <p:nvPr>
            <p:ph type="sldNum" sz="quarter" idx="12"/>
          </p:nvPr>
        </p:nvSpPr>
        <p:spPr/>
        <p:txBody>
          <a:bodyPr/>
          <a:lstStyle/>
          <a:p>
            <a:fld id="{9226278A-D42D-470E-884B-172FE7696BAC}" type="slidenum">
              <a:rPr lang="en-GB" smtClean="0"/>
              <a:t>‹#›</a:t>
            </a:fld>
            <a:endParaRPr lang="en-GB"/>
          </a:p>
        </p:txBody>
      </p:sp>
    </p:spTree>
    <p:extLst>
      <p:ext uri="{BB962C8B-B14F-4D97-AF65-F5344CB8AC3E}">
        <p14:creationId xmlns:p14="http://schemas.microsoft.com/office/powerpoint/2010/main" val="387961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49D13-AAB8-45EE-B9AD-0141311A71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4AC3CE3-9F60-4FAF-83EB-068DC3949D5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F724CC0-0102-45B8-A313-46B4CE67DAB5}"/>
              </a:ext>
            </a:extLst>
          </p:cNvPr>
          <p:cNvSpPr>
            <a:spLocks noGrp="1"/>
          </p:cNvSpPr>
          <p:nvPr>
            <p:ph type="dt" sz="half" idx="10"/>
          </p:nvPr>
        </p:nvSpPr>
        <p:spPr/>
        <p:txBody>
          <a:bodyPr/>
          <a:lstStyle/>
          <a:p>
            <a:fld id="{376DF1C2-8A61-490C-8720-3A561F3DFC07}" type="datetime1">
              <a:rPr lang="en-GB" smtClean="0"/>
              <a:t>28/02/2022</a:t>
            </a:fld>
            <a:endParaRPr lang="en-GB"/>
          </a:p>
        </p:txBody>
      </p:sp>
      <p:sp>
        <p:nvSpPr>
          <p:cNvPr id="5" name="Footer Placeholder 4">
            <a:extLst>
              <a:ext uri="{FF2B5EF4-FFF2-40B4-BE49-F238E27FC236}">
                <a16:creationId xmlns:a16="http://schemas.microsoft.com/office/drawing/2014/main" id="{6B6853BA-C5DD-4518-9B30-B2AE5D8F47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4C6B00-4759-4A61-B6EB-8D0E536ECCD8}"/>
              </a:ext>
            </a:extLst>
          </p:cNvPr>
          <p:cNvSpPr>
            <a:spLocks noGrp="1"/>
          </p:cNvSpPr>
          <p:nvPr>
            <p:ph type="sldNum" sz="quarter" idx="12"/>
          </p:nvPr>
        </p:nvSpPr>
        <p:spPr/>
        <p:txBody>
          <a:bodyPr/>
          <a:lstStyle/>
          <a:p>
            <a:fld id="{9226278A-D42D-470E-884B-172FE7696BAC}" type="slidenum">
              <a:rPr lang="en-GB" smtClean="0"/>
              <a:t>‹#›</a:t>
            </a:fld>
            <a:endParaRPr lang="en-GB"/>
          </a:p>
        </p:txBody>
      </p:sp>
    </p:spTree>
    <p:extLst>
      <p:ext uri="{BB962C8B-B14F-4D97-AF65-F5344CB8AC3E}">
        <p14:creationId xmlns:p14="http://schemas.microsoft.com/office/powerpoint/2010/main" val="4007159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D6624E-D946-4B3C-9DB1-5F11237C89C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CF72364-2524-4FC7-B7F2-A3557CCD02D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796547-8B0E-4539-BCF0-30B9FE9AA03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B6A9346-79FA-463D-8115-1C5F26F4F81A}"/>
              </a:ext>
            </a:extLst>
          </p:cNvPr>
          <p:cNvSpPr>
            <a:spLocks noGrp="1"/>
          </p:cNvSpPr>
          <p:nvPr>
            <p:ph type="dt" sz="half" idx="10"/>
          </p:nvPr>
        </p:nvSpPr>
        <p:spPr/>
        <p:txBody>
          <a:bodyPr/>
          <a:lstStyle/>
          <a:p>
            <a:fld id="{C0E40374-6F41-417D-A2FA-EF92EE879675}" type="datetime1">
              <a:rPr lang="en-GB" smtClean="0"/>
              <a:t>28/02/2022</a:t>
            </a:fld>
            <a:endParaRPr lang="en-GB"/>
          </a:p>
        </p:txBody>
      </p:sp>
      <p:sp>
        <p:nvSpPr>
          <p:cNvPr id="6" name="Footer Placeholder 5">
            <a:extLst>
              <a:ext uri="{FF2B5EF4-FFF2-40B4-BE49-F238E27FC236}">
                <a16:creationId xmlns:a16="http://schemas.microsoft.com/office/drawing/2014/main" id="{A482C451-3C27-4B0B-BD14-3BC96F1658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469E662-675E-40AD-B33F-A79B5CE155FB}"/>
              </a:ext>
            </a:extLst>
          </p:cNvPr>
          <p:cNvSpPr>
            <a:spLocks noGrp="1"/>
          </p:cNvSpPr>
          <p:nvPr>
            <p:ph type="sldNum" sz="quarter" idx="12"/>
          </p:nvPr>
        </p:nvSpPr>
        <p:spPr/>
        <p:txBody>
          <a:bodyPr/>
          <a:lstStyle/>
          <a:p>
            <a:fld id="{9226278A-D42D-470E-884B-172FE7696BAC}" type="slidenum">
              <a:rPr lang="en-GB" smtClean="0"/>
              <a:t>‹#›</a:t>
            </a:fld>
            <a:endParaRPr lang="en-GB"/>
          </a:p>
        </p:txBody>
      </p:sp>
    </p:spTree>
    <p:extLst>
      <p:ext uri="{BB962C8B-B14F-4D97-AF65-F5344CB8AC3E}">
        <p14:creationId xmlns:p14="http://schemas.microsoft.com/office/powerpoint/2010/main" val="3607896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71007-191C-49B4-96D1-C433E29431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CF7EF9-EC04-4B88-AE09-282AE3C32DB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10AC749-C21C-43C8-A262-6520C1C33C4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0CE459-9BEF-42F2-B9D6-E49FB21E59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72F573-B15A-4A91-A119-A66CD731CA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6BCEE7-8D90-4598-BBCE-D76B6B9DF90C}"/>
              </a:ext>
            </a:extLst>
          </p:cNvPr>
          <p:cNvSpPr>
            <a:spLocks noGrp="1"/>
          </p:cNvSpPr>
          <p:nvPr>
            <p:ph type="dt" sz="half" idx="10"/>
          </p:nvPr>
        </p:nvSpPr>
        <p:spPr/>
        <p:txBody>
          <a:bodyPr/>
          <a:lstStyle/>
          <a:p>
            <a:fld id="{72763A1A-7C33-4709-90E8-FA43BFF636AD}" type="datetime1">
              <a:rPr lang="en-GB" smtClean="0"/>
              <a:t>28/02/2022</a:t>
            </a:fld>
            <a:endParaRPr lang="en-GB"/>
          </a:p>
        </p:txBody>
      </p:sp>
      <p:sp>
        <p:nvSpPr>
          <p:cNvPr id="8" name="Footer Placeholder 7">
            <a:extLst>
              <a:ext uri="{FF2B5EF4-FFF2-40B4-BE49-F238E27FC236}">
                <a16:creationId xmlns:a16="http://schemas.microsoft.com/office/drawing/2014/main" id="{6CC32A3D-D3DD-47DD-90E6-4ABF91229CA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88DFA67-EE8A-46F8-A271-206C2C564E48}"/>
              </a:ext>
            </a:extLst>
          </p:cNvPr>
          <p:cNvSpPr>
            <a:spLocks noGrp="1"/>
          </p:cNvSpPr>
          <p:nvPr>
            <p:ph type="sldNum" sz="quarter" idx="12"/>
          </p:nvPr>
        </p:nvSpPr>
        <p:spPr/>
        <p:txBody>
          <a:bodyPr/>
          <a:lstStyle/>
          <a:p>
            <a:fld id="{9226278A-D42D-470E-884B-172FE7696BAC}" type="slidenum">
              <a:rPr lang="en-GB" smtClean="0"/>
              <a:t>‹#›</a:t>
            </a:fld>
            <a:endParaRPr lang="en-GB"/>
          </a:p>
        </p:txBody>
      </p:sp>
    </p:spTree>
    <p:extLst>
      <p:ext uri="{BB962C8B-B14F-4D97-AF65-F5344CB8AC3E}">
        <p14:creationId xmlns:p14="http://schemas.microsoft.com/office/powerpoint/2010/main" val="4264135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21FE3-C57B-43DE-866F-EC97675A0A3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067EE3-6FED-4957-854E-18F4962587DE}"/>
              </a:ext>
            </a:extLst>
          </p:cNvPr>
          <p:cNvSpPr>
            <a:spLocks noGrp="1"/>
          </p:cNvSpPr>
          <p:nvPr>
            <p:ph type="dt" sz="half" idx="10"/>
          </p:nvPr>
        </p:nvSpPr>
        <p:spPr/>
        <p:txBody>
          <a:bodyPr/>
          <a:lstStyle/>
          <a:p>
            <a:fld id="{A95FCFF1-C00D-4FF5-8F84-EDACCD004DE7}" type="datetime1">
              <a:rPr lang="en-GB" smtClean="0"/>
              <a:t>28/02/2022</a:t>
            </a:fld>
            <a:endParaRPr lang="en-GB"/>
          </a:p>
        </p:txBody>
      </p:sp>
      <p:sp>
        <p:nvSpPr>
          <p:cNvPr id="4" name="Footer Placeholder 3">
            <a:extLst>
              <a:ext uri="{FF2B5EF4-FFF2-40B4-BE49-F238E27FC236}">
                <a16:creationId xmlns:a16="http://schemas.microsoft.com/office/drawing/2014/main" id="{8C346A7D-7483-4134-9A45-A4A7E02FA98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137ECB8-9A22-4118-A20A-7509C8C879E1}"/>
              </a:ext>
            </a:extLst>
          </p:cNvPr>
          <p:cNvSpPr>
            <a:spLocks noGrp="1"/>
          </p:cNvSpPr>
          <p:nvPr>
            <p:ph type="sldNum" sz="quarter" idx="12"/>
          </p:nvPr>
        </p:nvSpPr>
        <p:spPr/>
        <p:txBody>
          <a:bodyPr/>
          <a:lstStyle/>
          <a:p>
            <a:fld id="{9226278A-D42D-470E-884B-172FE7696BAC}" type="slidenum">
              <a:rPr lang="en-GB" smtClean="0"/>
              <a:t>‹#›</a:t>
            </a:fld>
            <a:endParaRPr lang="en-GB"/>
          </a:p>
        </p:txBody>
      </p:sp>
    </p:spTree>
    <p:extLst>
      <p:ext uri="{BB962C8B-B14F-4D97-AF65-F5344CB8AC3E}">
        <p14:creationId xmlns:p14="http://schemas.microsoft.com/office/powerpoint/2010/main" val="940614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825FA1-B54E-4714-B258-856943C75794}"/>
              </a:ext>
            </a:extLst>
          </p:cNvPr>
          <p:cNvSpPr>
            <a:spLocks noGrp="1"/>
          </p:cNvSpPr>
          <p:nvPr>
            <p:ph type="dt" sz="half" idx="10"/>
          </p:nvPr>
        </p:nvSpPr>
        <p:spPr/>
        <p:txBody>
          <a:bodyPr/>
          <a:lstStyle/>
          <a:p>
            <a:fld id="{CB0981A0-941D-4D8B-BD85-33829A466CD0}" type="datetime1">
              <a:rPr lang="en-GB" smtClean="0"/>
              <a:t>28/02/2022</a:t>
            </a:fld>
            <a:endParaRPr lang="en-GB"/>
          </a:p>
        </p:txBody>
      </p:sp>
      <p:sp>
        <p:nvSpPr>
          <p:cNvPr id="3" name="Footer Placeholder 2">
            <a:extLst>
              <a:ext uri="{FF2B5EF4-FFF2-40B4-BE49-F238E27FC236}">
                <a16:creationId xmlns:a16="http://schemas.microsoft.com/office/drawing/2014/main" id="{E2FA9E41-4739-404A-9917-95CD1363745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171A8E5-911D-43BC-B606-2F5E2E8709F6}"/>
              </a:ext>
            </a:extLst>
          </p:cNvPr>
          <p:cNvSpPr>
            <a:spLocks noGrp="1"/>
          </p:cNvSpPr>
          <p:nvPr>
            <p:ph type="sldNum" sz="quarter" idx="12"/>
          </p:nvPr>
        </p:nvSpPr>
        <p:spPr/>
        <p:txBody>
          <a:bodyPr/>
          <a:lstStyle/>
          <a:p>
            <a:fld id="{9226278A-D42D-470E-884B-172FE7696BAC}" type="slidenum">
              <a:rPr lang="en-GB" smtClean="0"/>
              <a:t>‹#›</a:t>
            </a:fld>
            <a:endParaRPr lang="en-GB"/>
          </a:p>
        </p:txBody>
      </p:sp>
    </p:spTree>
    <p:extLst>
      <p:ext uri="{BB962C8B-B14F-4D97-AF65-F5344CB8AC3E}">
        <p14:creationId xmlns:p14="http://schemas.microsoft.com/office/powerpoint/2010/main" val="445568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A41AE-E8A3-414B-8505-AFBD0A0FB1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0FF3BA-481D-4C1A-A430-B7D60FEBC1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7E221F-B7E6-4352-B325-68480B4570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5C8B3A-89EC-4EDF-AF6D-42837FBC67AF}"/>
              </a:ext>
            </a:extLst>
          </p:cNvPr>
          <p:cNvSpPr>
            <a:spLocks noGrp="1"/>
          </p:cNvSpPr>
          <p:nvPr>
            <p:ph type="dt" sz="half" idx="10"/>
          </p:nvPr>
        </p:nvSpPr>
        <p:spPr/>
        <p:txBody>
          <a:bodyPr/>
          <a:lstStyle/>
          <a:p>
            <a:fld id="{B6F3E02F-3266-4A80-AF87-A348B6C7E460}" type="datetime1">
              <a:rPr lang="en-GB" smtClean="0"/>
              <a:t>28/02/2022</a:t>
            </a:fld>
            <a:endParaRPr lang="en-GB"/>
          </a:p>
        </p:txBody>
      </p:sp>
      <p:sp>
        <p:nvSpPr>
          <p:cNvPr id="6" name="Footer Placeholder 5">
            <a:extLst>
              <a:ext uri="{FF2B5EF4-FFF2-40B4-BE49-F238E27FC236}">
                <a16:creationId xmlns:a16="http://schemas.microsoft.com/office/drawing/2014/main" id="{5DE411A7-0464-41E0-9D07-30401E8BD9B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68F3470-6665-491B-BA7B-204361E867B2}"/>
              </a:ext>
            </a:extLst>
          </p:cNvPr>
          <p:cNvSpPr>
            <a:spLocks noGrp="1"/>
          </p:cNvSpPr>
          <p:nvPr>
            <p:ph type="sldNum" sz="quarter" idx="12"/>
          </p:nvPr>
        </p:nvSpPr>
        <p:spPr/>
        <p:txBody>
          <a:bodyPr/>
          <a:lstStyle/>
          <a:p>
            <a:fld id="{9226278A-D42D-470E-884B-172FE7696BAC}" type="slidenum">
              <a:rPr lang="en-GB" smtClean="0"/>
              <a:t>‹#›</a:t>
            </a:fld>
            <a:endParaRPr lang="en-GB"/>
          </a:p>
        </p:txBody>
      </p:sp>
    </p:spTree>
    <p:extLst>
      <p:ext uri="{BB962C8B-B14F-4D97-AF65-F5344CB8AC3E}">
        <p14:creationId xmlns:p14="http://schemas.microsoft.com/office/powerpoint/2010/main" val="840729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082DB-DD94-48D6-BBDA-1E1EB55AB9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6B441EB-FC57-4B32-819B-15E37F0C314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779425-5C49-4E66-97FD-EFF29B676F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429806-8053-46FB-9D89-C72FE817970B}"/>
              </a:ext>
            </a:extLst>
          </p:cNvPr>
          <p:cNvSpPr>
            <a:spLocks noGrp="1"/>
          </p:cNvSpPr>
          <p:nvPr>
            <p:ph type="dt" sz="half" idx="10"/>
          </p:nvPr>
        </p:nvSpPr>
        <p:spPr/>
        <p:txBody>
          <a:bodyPr/>
          <a:lstStyle/>
          <a:p>
            <a:fld id="{2B41BFD7-659E-43BA-BA7D-773D1D54CDF3}" type="datetime1">
              <a:rPr lang="en-GB" smtClean="0"/>
              <a:t>28/02/2022</a:t>
            </a:fld>
            <a:endParaRPr lang="en-GB"/>
          </a:p>
        </p:txBody>
      </p:sp>
      <p:sp>
        <p:nvSpPr>
          <p:cNvPr id="6" name="Footer Placeholder 5">
            <a:extLst>
              <a:ext uri="{FF2B5EF4-FFF2-40B4-BE49-F238E27FC236}">
                <a16:creationId xmlns:a16="http://schemas.microsoft.com/office/drawing/2014/main" id="{2233D72F-6177-4F17-A7B5-582A3CBD952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3212F3A-463B-4A60-9708-530D7D6B829E}"/>
              </a:ext>
            </a:extLst>
          </p:cNvPr>
          <p:cNvSpPr>
            <a:spLocks noGrp="1"/>
          </p:cNvSpPr>
          <p:nvPr>
            <p:ph type="sldNum" sz="quarter" idx="12"/>
          </p:nvPr>
        </p:nvSpPr>
        <p:spPr/>
        <p:txBody>
          <a:bodyPr/>
          <a:lstStyle/>
          <a:p>
            <a:fld id="{9226278A-D42D-470E-884B-172FE7696BAC}" type="slidenum">
              <a:rPr lang="en-GB" smtClean="0"/>
              <a:t>‹#›</a:t>
            </a:fld>
            <a:endParaRPr lang="en-GB"/>
          </a:p>
        </p:txBody>
      </p:sp>
    </p:spTree>
    <p:extLst>
      <p:ext uri="{BB962C8B-B14F-4D97-AF65-F5344CB8AC3E}">
        <p14:creationId xmlns:p14="http://schemas.microsoft.com/office/powerpoint/2010/main" val="1265642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E239F7-3D14-4A41-B166-50E49630AA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956D1F-7E26-4DC3-A662-0724D1EDBE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B0B041-59E2-4558-A652-F0B76C20DC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3A392-261A-47E9-8F78-EA2CC96F6163}" type="datetime1">
              <a:rPr lang="en-GB" smtClean="0"/>
              <a:t>28/02/2022</a:t>
            </a:fld>
            <a:endParaRPr lang="en-GB"/>
          </a:p>
        </p:txBody>
      </p:sp>
      <p:sp>
        <p:nvSpPr>
          <p:cNvPr id="5" name="Footer Placeholder 4">
            <a:extLst>
              <a:ext uri="{FF2B5EF4-FFF2-40B4-BE49-F238E27FC236}">
                <a16:creationId xmlns:a16="http://schemas.microsoft.com/office/drawing/2014/main" id="{4603E7DC-BAB3-40DA-ABCD-0DFC5734DF5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BFF1875-D74D-4D3F-BB2C-A81E13104A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26278A-D42D-470E-884B-172FE7696BAC}" type="slidenum">
              <a:rPr lang="en-GB" smtClean="0"/>
              <a:t>‹#›</a:t>
            </a:fld>
            <a:endParaRPr lang="en-GB"/>
          </a:p>
        </p:txBody>
      </p:sp>
    </p:spTree>
    <p:extLst>
      <p:ext uri="{BB962C8B-B14F-4D97-AF65-F5344CB8AC3E}">
        <p14:creationId xmlns:p14="http://schemas.microsoft.com/office/powerpoint/2010/main" val="2854775350"/>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1.png"/><Relationship Id="rId7" Type="http://schemas.openxmlformats.org/officeDocument/2006/relationships/diagramColors" Target="../diagrams/colors7.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 Id="rId9" Type="http://schemas.openxmlformats.org/officeDocument/2006/relationships/image" Target="../media/image2.png"/></Relationships>
</file>

<file path=ppt/slides/_rels/slide12.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1.png"/><Relationship Id="rId7" Type="http://schemas.openxmlformats.org/officeDocument/2006/relationships/diagramColors" Target="../diagrams/colors8.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 Id="rId9"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1.png"/><Relationship Id="rId7" Type="http://schemas.openxmlformats.org/officeDocument/2006/relationships/diagramColors" Target="../diagrams/colors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 Id="rId9"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1.png"/><Relationship Id="rId7" Type="http://schemas.openxmlformats.org/officeDocument/2006/relationships/diagramColors" Target="../diagrams/colors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 Id="rId9"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png"/><Relationship Id="rId7" Type="http://schemas.openxmlformats.org/officeDocument/2006/relationships/diagramColors" Target="../diagrams/colors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png"/><Relationship Id="rId7" Type="http://schemas.openxmlformats.org/officeDocument/2006/relationships/diagramColors" Target="../diagrams/colors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 Id="rId9"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image" Target="../media/image1.png"/><Relationship Id="rId7" Type="http://schemas.openxmlformats.org/officeDocument/2006/relationships/diagramColors" Target="../diagrams/colors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 Id="rId9"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27">
            <a:extLst>
              <a:ext uri="{FF2B5EF4-FFF2-40B4-BE49-F238E27FC236}">
                <a16:creationId xmlns:a16="http://schemas.microsoft.com/office/drawing/2014/main" id="{FB33DC6A-1F1C-4A06-834E-CFF88F1C0BB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5" name="Freeform: Shape 29">
            <a:extLst>
              <a:ext uri="{FF2B5EF4-FFF2-40B4-BE49-F238E27FC236}">
                <a16:creationId xmlns:a16="http://schemas.microsoft.com/office/drawing/2014/main" id="{0FE1D5CF-87B8-4A8A-AD3C-01D06A60769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08641" cy="6858000"/>
          </a:xfrm>
          <a:custGeom>
            <a:avLst/>
            <a:gdLst>
              <a:gd name="connsiteX0" fmla="*/ 0 w 6208641"/>
              <a:gd name="connsiteY0" fmla="*/ 0 h 6858000"/>
              <a:gd name="connsiteX1" fmla="*/ 5464181 w 6208641"/>
              <a:gd name="connsiteY1" fmla="*/ 0 h 6858000"/>
              <a:gd name="connsiteX2" fmla="*/ 5538086 w 6208641"/>
              <a:gd name="connsiteY2" fmla="*/ 159684 h 6858000"/>
              <a:gd name="connsiteX3" fmla="*/ 6208641 w 6208641"/>
              <a:gd name="connsiteY3" fmla="*/ 3706589 h 6858000"/>
              <a:gd name="connsiteX4" fmla="*/ 5734754 w 6208641"/>
              <a:gd name="connsiteY4" fmla="*/ 6730443 h 6858000"/>
              <a:gd name="connsiteX5" fmla="*/ 5689361 w 6208641"/>
              <a:gd name="connsiteY5" fmla="*/ 6858000 h 6858000"/>
              <a:gd name="connsiteX6" fmla="*/ 0 w 620864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8641" h="6858000">
                <a:moveTo>
                  <a:pt x="0" y="0"/>
                </a:moveTo>
                <a:lnTo>
                  <a:pt x="5464181" y="0"/>
                </a:lnTo>
                <a:lnTo>
                  <a:pt x="5538086" y="159684"/>
                </a:lnTo>
                <a:cubicBezTo>
                  <a:pt x="5961440" y="1172168"/>
                  <a:pt x="6208641" y="2392735"/>
                  <a:pt x="6208641" y="3706589"/>
                </a:cubicBezTo>
                <a:cubicBezTo>
                  <a:pt x="6208641" y="4801467"/>
                  <a:pt x="6036974" y="5831563"/>
                  <a:pt x="5734754" y="6730443"/>
                </a:cubicBezTo>
                <a:lnTo>
                  <a:pt x="5689361" y="6858000"/>
                </a:lnTo>
                <a:lnTo>
                  <a:pt x="0" y="6858000"/>
                </a:lnTo>
                <a:close/>
              </a:path>
            </a:pathLst>
          </a:custGeom>
          <a:ln w="9525">
            <a:solidFill>
              <a:srgbClr val="EFEFEF"/>
            </a:solidFill>
          </a:ln>
          <a:effectLst>
            <a:outerShdw blurRad="889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2" name="Freeform: Shape 31">
            <a:extLst>
              <a:ext uri="{FF2B5EF4-FFF2-40B4-BE49-F238E27FC236}">
                <a16:creationId xmlns:a16="http://schemas.microsoft.com/office/drawing/2014/main" id="{60926200-45C2-41E9-839F-31CD5FE4CD5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203325" cy="6858000"/>
          </a:xfrm>
          <a:custGeom>
            <a:avLst/>
            <a:gdLst>
              <a:gd name="connsiteX0" fmla="*/ 0 w 6203325"/>
              <a:gd name="connsiteY0" fmla="*/ 0 h 6858000"/>
              <a:gd name="connsiteX1" fmla="*/ 5458865 w 6203325"/>
              <a:gd name="connsiteY1" fmla="*/ 0 h 6858000"/>
              <a:gd name="connsiteX2" fmla="*/ 5532770 w 6203325"/>
              <a:gd name="connsiteY2" fmla="*/ 159684 h 6858000"/>
              <a:gd name="connsiteX3" fmla="*/ 6203325 w 6203325"/>
              <a:gd name="connsiteY3" fmla="*/ 3706589 h 6858000"/>
              <a:gd name="connsiteX4" fmla="*/ 5729438 w 6203325"/>
              <a:gd name="connsiteY4" fmla="*/ 6730443 h 6858000"/>
              <a:gd name="connsiteX5" fmla="*/ 5684045 w 6203325"/>
              <a:gd name="connsiteY5" fmla="*/ 6858000 h 6858000"/>
              <a:gd name="connsiteX6" fmla="*/ 0 w 6203325"/>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03325" h="6858000">
                <a:moveTo>
                  <a:pt x="0" y="0"/>
                </a:moveTo>
                <a:lnTo>
                  <a:pt x="5458865" y="0"/>
                </a:lnTo>
                <a:lnTo>
                  <a:pt x="5532770" y="159684"/>
                </a:lnTo>
                <a:cubicBezTo>
                  <a:pt x="5956124" y="1172168"/>
                  <a:pt x="6203325" y="2392735"/>
                  <a:pt x="6203325" y="3706589"/>
                </a:cubicBezTo>
                <a:cubicBezTo>
                  <a:pt x="6203325" y="4801467"/>
                  <a:pt x="6031658" y="5831563"/>
                  <a:pt x="5729438" y="6730443"/>
                </a:cubicBezTo>
                <a:lnTo>
                  <a:pt x="5684045"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itle 4"/>
          <p:cNvSpPr>
            <a:spLocks noGrp="1"/>
          </p:cNvSpPr>
          <p:nvPr>
            <p:ph type="title"/>
          </p:nvPr>
        </p:nvSpPr>
        <p:spPr>
          <a:xfrm>
            <a:off x="6623026" y="1142346"/>
            <a:ext cx="5263764" cy="5163203"/>
          </a:xfrm>
        </p:spPr>
        <p:txBody>
          <a:bodyPr vert="horz" lIns="91440" tIns="45720" rIns="91440" bIns="45720" rtlCol="0" anchor="b">
            <a:normAutofit fontScale="90000"/>
          </a:bodyPr>
          <a:lstStyle/>
          <a:p>
            <a:pPr algn="ctr"/>
            <a:r>
              <a:rPr lang="en-US" sz="3600" dirty="0"/>
              <a:t/>
            </a:r>
            <a:br>
              <a:rPr lang="en-US" sz="3600" dirty="0"/>
            </a:br>
            <a:r>
              <a:rPr lang="en-US" sz="3600" dirty="0"/>
              <a:t/>
            </a:r>
            <a:br>
              <a:rPr lang="en-US" sz="3600" dirty="0"/>
            </a:br>
            <a:r>
              <a:rPr lang="en-US" sz="3600" dirty="0"/>
              <a:t/>
            </a:r>
            <a:br>
              <a:rPr lang="en-US" sz="3600" dirty="0"/>
            </a:br>
            <a:r>
              <a:rPr lang="en-US" sz="3600" dirty="0"/>
              <a:t/>
            </a:r>
            <a:br>
              <a:rPr lang="en-US" sz="3600" dirty="0"/>
            </a:br>
            <a:r>
              <a:rPr lang="en-US" sz="3600" dirty="0"/>
              <a:t/>
            </a:r>
            <a:br>
              <a:rPr lang="en-US" sz="3600" dirty="0"/>
            </a:br>
            <a:r>
              <a:rPr lang="en-US" sz="3600" dirty="0"/>
              <a:t/>
            </a:r>
            <a:br>
              <a:rPr lang="en-US" sz="3600" dirty="0"/>
            </a:br>
            <a:r>
              <a:rPr lang="en-US" sz="4000" dirty="0"/>
              <a:t>Good Practices </a:t>
            </a:r>
            <a:br>
              <a:rPr lang="en-US" sz="4000" dirty="0"/>
            </a:br>
            <a:r>
              <a:rPr lang="en-US" sz="4000" dirty="0"/>
              <a:t>Managing Mixed Migration Flows</a:t>
            </a:r>
            <a:r>
              <a:rPr lang="en-US" sz="3200" dirty="0"/>
              <a:t/>
            </a:r>
            <a:br>
              <a:rPr lang="en-US" sz="3200" dirty="0"/>
            </a:br>
            <a:r>
              <a:rPr lang="en-US" sz="3200" dirty="0"/>
              <a:t/>
            </a:r>
            <a:br>
              <a:rPr lang="en-US" sz="3200" dirty="0"/>
            </a:br>
            <a:r>
              <a:rPr lang="en-GB" sz="1800" b="1" dirty="0">
                <a:solidFill>
                  <a:schemeClr val="bg2">
                    <a:lumMod val="25000"/>
                  </a:schemeClr>
                </a:solidFill>
              </a:rPr>
              <a:t/>
            </a:r>
            <a:br>
              <a:rPr lang="en-GB" sz="1800" b="1" dirty="0">
                <a:solidFill>
                  <a:schemeClr val="bg2">
                    <a:lumMod val="25000"/>
                  </a:schemeClr>
                </a:solidFill>
              </a:rPr>
            </a:br>
            <a:r>
              <a:rPr lang="en-GB" sz="1800" dirty="0">
                <a:solidFill>
                  <a:schemeClr val="bg2">
                    <a:lumMod val="25000"/>
                  </a:schemeClr>
                </a:solidFill>
              </a:rPr>
              <a:t/>
            </a:r>
            <a:br>
              <a:rPr lang="en-GB" sz="1800" dirty="0">
                <a:solidFill>
                  <a:schemeClr val="bg2">
                    <a:lumMod val="25000"/>
                  </a:schemeClr>
                </a:solidFill>
              </a:rPr>
            </a:br>
            <a:r>
              <a:rPr lang="en-GB" sz="1800" dirty="0">
                <a:solidFill>
                  <a:schemeClr val="bg2">
                    <a:lumMod val="25000"/>
                  </a:schemeClr>
                </a:solidFill>
              </a:rPr>
              <a:t>Presenter: Biljana Lubarovska, ICMPD Protection Expert</a:t>
            </a:r>
            <a:br>
              <a:rPr lang="en-GB" sz="1800" dirty="0">
                <a:solidFill>
                  <a:schemeClr val="bg2">
                    <a:lumMod val="25000"/>
                  </a:schemeClr>
                </a:solidFill>
              </a:rPr>
            </a:br>
            <a:r>
              <a:rPr lang="en-GB" sz="1800" dirty="0">
                <a:solidFill>
                  <a:schemeClr val="bg2">
                    <a:lumMod val="25000"/>
                  </a:schemeClr>
                </a:solidFill>
              </a:rPr>
              <a:t>1 March 2022</a:t>
            </a:r>
            <a:br>
              <a:rPr lang="en-GB" sz="1800" dirty="0">
                <a:solidFill>
                  <a:schemeClr val="bg2">
                    <a:lumMod val="25000"/>
                  </a:schemeClr>
                </a:solidFill>
              </a:rPr>
            </a:br>
            <a:r>
              <a:rPr lang="en-GB" sz="1800" dirty="0">
                <a:solidFill>
                  <a:schemeClr val="bg2">
                    <a:lumMod val="25000"/>
                  </a:schemeClr>
                </a:solidFill>
              </a:rPr>
              <a:t/>
            </a:r>
            <a:br>
              <a:rPr lang="en-GB" sz="1800" dirty="0">
                <a:solidFill>
                  <a:schemeClr val="bg2">
                    <a:lumMod val="25000"/>
                  </a:schemeClr>
                </a:solidFill>
              </a:rPr>
            </a:br>
            <a:r>
              <a:rPr lang="en-GB" sz="1800" dirty="0">
                <a:solidFill>
                  <a:schemeClr val="bg2">
                    <a:lumMod val="25000"/>
                  </a:schemeClr>
                </a:solidFill>
              </a:rPr>
              <a:t/>
            </a:r>
            <a:br>
              <a:rPr lang="en-GB" sz="1800" dirty="0">
                <a:solidFill>
                  <a:schemeClr val="bg2">
                    <a:lumMod val="25000"/>
                  </a:schemeClr>
                </a:solidFill>
              </a:rPr>
            </a:br>
            <a:r>
              <a:rPr lang="en-GB" sz="3200" dirty="0">
                <a:solidFill>
                  <a:schemeClr val="bg2">
                    <a:lumMod val="25000"/>
                  </a:schemeClr>
                </a:solidFill>
              </a:rPr>
              <a:t/>
            </a:r>
            <a:br>
              <a:rPr lang="en-GB" sz="3200" dirty="0">
                <a:solidFill>
                  <a:schemeClr val="bg2">
                    <a:lumMod val="25000"/>
                  </a:schemeClr>
                </a:solidFill>
              </a:rPr>
            </a:br>
            <a:endParaRPr lang="en-US" sz="3200" dirty="0"/>
          </a:p>
        </p:txBody>
      </p:sp>
      <p:sp>
        <p:nvSpPr>
          <p:cNvPr id="34" name="Rectangle 33">
            <a:extLst>
              <a:ext uri="{FF2B5EF4-FFF2-40B4-BE49-F238E27FC236}">
                <a16:creationId xmlns:a16="http://schemas.microsoft.com/office/drawing/2014/main" id="{AF2F604E-43BE-4DC3-B983-E071523364F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67989"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9" name="Picture 8"/>
          <p:cNvPicPr>
            <a:picLocks noChangeAspect="1"/>
          </p:cNvPicPr>
          <p:nvPr/>
        </p:nvPicPr>
        <p:blipFill>
          <a:blip r:embed="rId3"/>
          <a:stretch>
            <a:fillRect/>
          </a:stretch>
        </p:blipFill>
        <p:spPr>
          <a:xfrm>
            <a:off x="489097" y="959465"/>
            <a:ext cx="3484000" cy="1148357"/>
          </a:xfrm>
          <a:prstGeom prst="rect">
            <a:avLst/>
          </a:prstGeom>
        </p:spPr>
      </p:pic>
      <p:sp>
        <p:nvSpPr>
          <p:cNvPr id="36" name="Rectangle 35">
            <a:extLst>
              <a:ext uri="{FF2B5EF4-FFF2-40B4-BE49-F238E27FC236}">
                <a16:creationId xmlns:a16="http://schemas.microsoft.com/office/drawing/2014/main" id="{08C9B587-E65E-4B52-B37C-ABEBB6E879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098" y="4546920"/>
            <a:ext cx="5019074"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descr="Graphical user interface, text, application, email&#10;&#10;Description automatically generated">
            <a:extLst>
              <a:ext uri="{FF2B5EF4-FFF2-40B4-BE49-F238E27FC236}">
                <a16:creationId xmlns:a16="http://schemas.microsoft.com/office/drawing/2014/main" id="{56B91DA8-67F5-4639-9A5D-40D1EAF2A3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9701" y="4673571"/>
            <a:ext cx="5019073" cy="840447"/>
          </a:xfrm>
          <a:prstGeom prst="rect">
            <a:avLst/>
          </a:prstGeom>
        </p:spPr>
      </p:pic>
    </p:spTree>
    <p:extLst>
      <p:ext uri="{BB962C8B-B14F-4D97-AF65-F5344CB8AC3E}">
        <p14:creationId xmlns:p14="http://schemas.microsoft.com/office/powerpoint/2010/main" val="3486164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2458720" y="2042160"/>
            <a:ext cx="7700707" cy="1757680"/>
          </a:xfrm>
        </p:spPr>
        <p:txBody>
          <a:bodyPr vert="horz" lIns="91440" tIns="45720" rIns="91440" bIns="45720" rtlCol="0">
            <a:normAutofit fontScale="90000"/>
          </a:bodyPr>
          <a:lstStyle/>
          <a:p>
            <a:r>
              <a:rPr lang="en-US" sz="6600" b="1" dirty="0"/>
              <a:t>Presentation of Practices</a:t>
            </a: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pic>
        <p:nvPicPr>
          <p:cNvPr id="6" name="Picture 5" descr="Graphical user interface, text, application, email&#10;&#10;Description automatically generated">
            <a:extLst>
              <a:ext uri="{FF2B5EF4-FFF2-40B4-BE49-F238E27FC236}">
                <a16:creationId xmlns:a16="http://schemas.microsoft.com/office/drawing/2014/main" id="{4DF351C6-AB2D-4304-BD3B-EF17F0D1983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81880" y="6221281"/>
            <a:ext cx="3291165" cy="551108"/>
          </a:xfrm>
          <a:prstGeom prst="rect">
            <a:avLst/>
          </a:prstGeom>
        </p:spPr>
      </p:pic>
    </p:spTree>
    <p:extLst>
      <p:ext uri="{BB962C8B-B14F-4D97-AF65-F5344CB8AC3E}">
        <p14:creationId xmlns:p14="http://schemas.microsoft.com/office/powerpoint/2010/main" val="3955370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838200" y="2193426"/>
            <a:ext cx="3463414" cy="489948"/>
          </a:xfrm>
        </p:spPr>
        <p:txBody>
          <a:bodyPr vert="horz" lIns="91440" tIns="45720" rIns="91440" bIns="45720" rtlCol="0">
            <a:normAutofit fontScale="90000"/>
          </a:bodyPr>
          <a:lstStyle/>
          <a:p>
            <a:r>
              <a:rPr lang="en-US" sz="6000" b="1" dirty="0"/>
              <a:t>Practices</a:t>
            </a: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graphicFrame>
        <p:nvGraphicFramePr>
          <p:cNvPr id="12" name="Title 4">
            <a:extLst>
              <a:ext uri="{FF2B5EF4-FFF2-40B4-BE49-F238E27FC236}">
                <a16:creationId xmlns:a16="http://schemas.microsoft.com/office/drawing/2014/main" id="{BDA20A23-A01B-46BB-90E2-AF7C9746B749}"/>
              </a:ext>
            </a:extLst>
          </p:cNvPr>
          <p:cNvGraphicFramePr/>
          <p:nvPr>
            <p:extLst>
              <p:ext uri="{D42A27DB-BD31-4B8C-83A1-F6EECF244321}">
                <p14:modId xmlns:p14="http://schemas.microsoft.com/office/powerpoint/2010/main" val="236906728"/>
              </p:ext>
            </p:extLst>
          </p:nvPr>
        </p:nvGraphicFramePr>
        <p:xfrm>
          <a:off x="4636008" y="1843283"/>
          <a:ext cx="6717792" cy="42858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descr="Graphical user interface, text, application, email&#10;&#10;Description automatically generated">
            <a:extLst>
              <a:ext uri="{FF2B5EF4-FFF2-40B4-BE49-F238E27FC236}">
                <a16:creationId xmlns:a16="http://schemas.microsoft.com/office/drawing/2014/main" id="{C7C9E940-B3D8-431C-B78A-5D34C2B17C8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81880" y="6221281"/>
            <a:ext cx="3291165" cy="551108"/>
          </a:xfrm>
          <a:prstGeom prst="rect">
            <a:avLst/>
          </a:prstGeom>
        </p:spPr>
      </p:pic>
    </p:spTree>
    <p:extLst>
      <p:ext uri="{BB962C8B-B14F-4D97-AF65-F5344CB8AC3E}">
        <p14:creationId xmlns:p14="http://schemas.microsoft.com/office/powerpoint/2010/main" val="2603856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838200" y="2193426"/>
            <a:ext cx="3463414" cy="489948"/>
          </a:xfrm>
        </p:spPr>
        <p:txBody>
          <a:bodyPr vert="horz" lIns="91440" tIns="45720" rIns="91440" bIns="45720" rtlCol="0">
            <a:normAutofit fontScale="90000"/>
          </a:bodyPr>
          <a:lstStyle/>
          <a:p>
            <a:r>
              <a:rPr lang="en-US" sz="6700" b="1" dirty="0"/>
              <a:t>Practices</a:t>
            </a: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graphicFrame>
        <p:nvGraphicFramePr>
          <p:cNvPr id="12" name="Title 4">
            <a:extLst>
              <a:ext uri="{FF2B5EF4-FFF2-40B4-BE49-F238E27FC236}">
                <a16:creationId xmlns:a16="http://schemas.microsoft.com/office/drawing/2014/main" id="{BDA20A23-A01B-46BB-90E2-AF7C9746B749}"/>
              </a:ext>
            </a:extLst>
          </p:cNvPr>
          <p:cNvGraphicFramePr/>
          <p:nvPr>
            <p:extLst>
              <p:ext uri="{D42A27DB-BD31-4B8C-83A1-F6EECF244321}">
                <p14:modId xmlns:p14="http://schemas.microsoft.com/office/powerpoint/2010/main" val="1914446594"/>
              </p:ext>
            </p:extLst>
          </p:nvPr>
        </p:nvGraphicFramePr>
        <p:xfrm>
          <a:off x="4636008" y="1843283"/>
          <a:ext cx="6717792" cy="42858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descr="Graphical user interface, text, application, email&#10;&#10;Description automatically generated">
            <a:extLst>
              <a:ext uri="{FF2B5EF4-FFF2-40B4-BE49-F238E27FC236}">
                <a16:creationId xmlns:a16="http://schemas.microsoft.com/office/drawing/2014/main" id="{17691758-4C62-47E7-B4B0-9787D264FE53}"/>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115425" y="6277133"/>
            <a:ext cx="2957620" cy="495256"/>
          </a:xfrm>
          <a:prstGeom prst="rect">
            <a:avLst/>
          </a:prstGeom>
        </p:spPr>
      </p:pic>
    </p:spTree>
    <p:extLst>
      <p:ext uri="{BB962C8B-B14F-4D97-AF65-F5344CB8AC3E}">
        <p14:creationId xmlns:p14="http://schemas.microsoft.com/office/powerpoint/2010/main" val="393539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graphicFrame>
        <p:nvGraphicFramePr>
          <p:cNvPr id="2" name="Table 1">
            <a:extLst>
              <a:ext uri="{FF2B5EF4-FFF2-40B4-BE49-F238E27FC236}">
                <a16:creationId xmlns:a16="http://schemas.microsoft.com/office/drawing/2014/main" id="{A7D1CC5B-B22F-4074-A574-B0D21FB2A45F}"/>
              </a:ext>
            </a:extLst>
          </p:cNvPr>
          <p:cNvGraphicFramePr>
            <a:graphicFrameLocks noGrp="1"/>
          </p:cNvGraphicFramePr>
          <p:nvPr>
            <p:extLst>
              <p:ext uri="{D42A27DB-BD31-4B8C-83A1-F6EECF244321}">
                <p14:modId xmlns:p14="http://schemas.microsoft.com/office/powerpoint/2010/main" val="219541740"/>
              </p:ext>
            </p:extLst>
          </p:nvPr>
        </p:nvGraphicFramePr>
        <p:xfrm>
          <a:off x="2854301" y="1653623"/>
          <a:ext cx="7874000" cy="4572000"/>
        </p:xfrm>
        <a:graphic>
          <a:graphicData uri="http://schemas.openxmlformats.org/drawingml/2006/table">
            <a:tbl>
              <a:tblPr firstRow="1" firstCol="1" bandRow="1">
                <a:tableStyleId>{00A15C55-8517-42AA-B614-E9B94910E393}</a:tableStyleId>
              </a:tblPr>
              <a:tblGrid>
                <a:gridCol w="3119120">
                  <a:extLst>
                    <a:ext uri="{9D8B030D-6E8A-4147-A177-3AD203B41FA5}">
                      <a16:colId xmlns:a16="http://schemas.microsoft.com/office/drawing/2014/main" val="242564265"/>
                    </a:ext>
                  </a:extLst>
                </a:gridCol>
                <a:gridCol w="4754880">
                  <a:extLst>
                    <a:ext uri="{9D8B030D-6E8A-4147-A177-3AD203B41FA5}">
                      <a16:colId xmlns:a16="http://schemas.microsoft.com/office/drawing/2014/main" val="2347808075"/>
                    </a:ext>
                  </a:extLst>
                </a:gridCol>
              </a:tblGrid>
              <a:tr h="557908">
                <a:tc>
                  <a:txBody>
                    <a:bodyPr/>
                    <a:lstStyle/>
                    <a:p>
                      <a:pPr algn="r">
                        <a:lnSpc>
                          <a:spcPct val="107000"/>
                        </a:lnSpc>
                        <a:spcBef>
                          <a:spcPts val="200"/>
                        </a:spcBef>
                        <a:spcAft>
                          <a:spcPts val="600"/>
                        </a:spcAft>
                      </a:pPr>
                      <a:r>
                        <a:rPr lang="en-US" sz="2000" dirty="0">
                          <a:effectLst/>
                        </a:rPr>
                        <a:t>Name of practice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Bef>
                          <a:spcPts val="200"/>
                        </a:spcBef>
                      </a:pPr>
                      <a:r>
                        <a:rPr lang="en-US" sz="2000" dirty="0">
                          <a:effectLst/>
                        </a:rPr>
                        <a:t>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87915463"/>
                  </a:ext>
                </a:extLst>
              </a:tr>
              <a:tr h="462616">
                <a:tc>
                  <a:txBody>
                    <a:bodyPr/>
                    <a:lstStyle/>
                    <a:p>
                      <a:pPr algn="r">
                        <a:lnSpc>
                          <a:spcPct val="107000"/>
                        </a:lnSpc>
                        <a:spcBef>
                          <a:spcPts val="200"/>
                        </a:spcBef>
                        <a:spcAft>
                          <a:spcPts val="600"/>
                        </a:spcAft>
                      </a:pPr>
                      <a:r>
                        <a:rPr lang="en-US" sz="2000" dirty="0">
                          <a:effectLst/>
                        </a:rPr>
                        <a:t>Country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Bef>
                          <a:spcPts val="200"/>
                        </a:spcBef>
                        <a:spcAft>
                          <a:spcPts val="600"/>
                        </a:spcAft>
                      </a:pPr>
                      <a:r>
                        <a:rPr lang="en-US" sz="2000" kern="1200" dirty="0">
                          <a:solidFill>
                            <a:schemeClr val="tx1">
                              <a:lumMod val="65000"/>
                              <a:lumOff val="35000"/>
                            </a:schemeClr>
                          </a:solidFill>
                          <a:effectLst/>
                          <a:latin typeface="+mn-lt"/>
                          <a:ea typeface="+mn-ea"/>
                          <a:cs typeface="+mn-cs"/>
                        </a:rPr>
                        <a:t> </a:t>
                      </a:r>
                    </a:p>
                  </a:txBody>
                  <a:tcPr marL="68580" marR="68580" marT="0" marB="0"/>
                </a:tc>
                <a:extLst>
                  <a:ext uri="{0D108BD9-81ED-4DB2-BD59-A6C34878D82A}">
                    <a16:rowId xmlns:a16="http://schemas.microsoft.com/office/drawing/2014/main" val="3988330502"/>
                  </a:ext>
                </a:extLst>
              </a:tr>
              <a:tr h="607981">
                <a:tc>
                  <a:txBody>
                    <a:bodyPr/>
                    <a:lstStyle/>
                    <a:p>
                      <a:pPr algn="r">
                        <a:lnSpc>
                          <a:spcPct val="107000"/>
                        </a:lnSpc>
                        <a:spcBef>
                          <a:spcPts val="200"/>
                        </a:spcBef>
                        <a:spcAft>
                          <a:spcPts val="600"/>
                        </a:spcAft>
                      </a:pPr>
                      <a:r>
                        <a:rPr lang="en-US" sz="2000" dirty="0">
                          <a:effectLst/>
                        </a:rPr>
                        <a:t>Geographical Scope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l">
                        <a:lnSpc>
                          <a:spcPct val="107000"/>
                        </a:lnSpc>
                        <a:spcBef>
                          <a:spcPts val="200"/>
                        </a:spcBef>
                      </a:pPr>
                      <a:r>
                        <a:rPr lang="en-US" sz="2000" kern="1200" dirty="0">
                          <a:solidFill>
                            <a:schemeClr val="tx1">
                              <a:lumMod val="65000"/>
                              <a:lumOff val="35000"/>
                            </a:schemeClr>
                          </a:solidFill>
                          <a:effectLst/>
                          <a:latin typeface="+mn-lt"/>
                          <a:ea typeface="+mn-ea"/>
                          <a:cs typeface="+mn-cs"/>
                        </a:rPr>
                        <a:t> </a:t>
                      </a:r>
                    </a:p>
                  </a:txBody>
                  <a:tcPr marL="68580" marR="68580" marT="0" marB="0"/>
                </a:tc>
                <a:extLst>
                  <a:ext uri="{0D108BD9-81ED-4DB2-BD59-A6C34878D82A}">
                    <a16:rowId xmlns:a16="http://schemas.microsoft.com/office/drawing/2014/main" val="3988449584"/>
                  </a:ext>
                </a:extLst>
              </a:tr>
              <a:tr h="700651">
                <a:tc>
                  <a:txBody>
                    <a:bodyPr/>
                    <a:lstStyle/>
                    <a:p>
                      <a:pPr algn="r">
                        <a:lnSpc>
                          <a:spcPct val="107000"/>
                        </a:lnSpc>
                        <a:spcBef>
                          <a:spcPts val="200"/>
                        </a:spcBef>
                        <a:spcAft>
                          <a:spcPts val="600"/>
                        </a:spcAft>
                      </a:pPr>
                      <a:r>
                        <a:rPr lang="en-US" sz="2000" dirty="0">
                          <a:effectLst/>
                        </a:rPr>
                        <a:t>Summary of approach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114300" indent="-171450" algn="just">
                        <a:lnSpc>
                          <a:spcPct val="107000"/>
                        </a:lnSpc>
                        <a:spcBef>
                          <a:spcPts val="200"/>
                        </a:spcBef>
                        <a:spcAft>
                          <a:spcPts val="600"/>
                        </a:spcAft>
                      </a:pPr>
                      <a:r>
                        <a:rPr lang="en-US" sz="2000" kern="1200" dirty="0">
                          <a:solidFill>
                            <a:schemeClr val="tx1">
                              <a:lumMod val="65000"/>
                              <a:lumOff val="35000"/>
                            </a:schemeClr>
                          </a:solidFill>
                          <a:effectLst/>
                          <a:latin typeface="+mn-lt"/>
                          <a:ea typeface="+mn-ea"/>
                          <a:cs typeface="+mn-cs"/>
                        </a:rPr>
                        <a:t> </a:t>
                      </a:r>
                    </a:p>
                  </a:txBody>
                  <a:tcPr marL="68580" marR="68580" marT="0" marB="0"/>
                </a:tc>
                <a:extLst>
                  <a:ext uri="{0D108BD9-81ED-4DB2-BD59-A6C34878D82A}">
                    <a16:rowId xmlns:a16="http://schemas.microsoft.com/office/drawing/2014/main" val="3863340885"/>
                  </a:ext>
                </a:extLst>
              </a:tr>
              <a:tr h="471868">
                <a:tc>
                  <a:txBody>
                    <a:bodyPr/>
                    <a:lstStyle/>
                    <a:p>
                      <a:pPr algn="r">
                        <a:lnSpc>
                          <a:spcPct val="107000"/>
                        </a:lnSpc>
                        <a:spcBef>
                          <a:spcPts val="200"/>
                        </a:spcBef>
                        <a:spcAft>
                          <a:spcPts val="600"/>
                        </a:spcAft>
                      </a:pPr>
                      <a:r>
                        <a:rPr lang="en-US" sz="2000">
                          <a:effectLst/>
                        </a:rPr>
                        <a:t>Key results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457200" indent="0" algn="l">
                        <a:lnSpc>
                          <a:spcPct val="107000"/>
                        </a:lnSpc>
                        <a:spcBef>
                          <a:spcPts val="200"/>
                        </a:spcBef>
                        <a:spcAft>
                          <a:spcPts val="600"/>
                        </a:spcAft>
                        <a:buFont typeface="Arial" panose="020B0604020202020204" pitchFamily="34" charset="0"/>
                        <a:buNone/>
                      </a:pPr>
                      <a:endParaRPr lang="en-US" sz="2000" kern="1200" dirty="0">
                        <a:solidFill>
                          <a:schemeClr val="tx1">
                            <a:lumMod val="65000"/>
                            <a:lumOff val="35000"/>
                          </a:schemeClr>
                        </a:solidFill>
                        <a:effectLst/>
                        <a:latin typeface="+mn-lt"/>
                        <a:ea typeface="+mn-ea"/>
                        <a:cs typeface="+mn-cs"/>
                      </a:endParaRPr>
                    </a:p>
                  </a:txBody>
                  <a:tcPr marL="68580" marR="68580" marT="0" marB="0"/>
                </a:tc>
                <a:extLst>
                  <a:ext uri="{0D108BD9-81ED-4DB2-BD59-A6C34878D82A}">
                    <a16:rowId xmlns:a16="http://schemas.microsoft.com/office/drawing/2014/main" val="3952142974"/>
                  </a:ext>
                </a:extLst>
              </a:tr>
              <a:tr h="939951">
                <a:tc>
                  <a:txBody>
                    <a:bodyPr/>
                    <a:lstStyle/>
                    <a:p>
                      <a:pPr marL="457200" algn="r">
                        <a:lnSpc>
                          <a:spcPct val="107000"/>
                        </a:lnSpc>
                        <a:spcBef>
                          <a:spcPts val="200"/>
                        </a:spcBef>
                      </a:pPr>
                      <a:r>
                        <a:rPr lang="en-US" sz="2000" dirty="0">
                          <a:effectLst/>
                        </a:rPr>
                        <a:t>Innovations/</a:t>
                      </a:r>
                    </a:p>
                    <a:p>
                      <a:pPr marL="457200" algn="r">
                        <a:lnSpc>
                          <a:spcPct val="107000"/>
                        </a:lnSpc>
                        <a:spcAft>
                          <a:spcPts val="600"/>
                        </a:spcAft>
                      </a:pPr>
                      <a:r>
                        <a:rPr lang="en-US" sz="2000" dirty="0">
                          <a:effectLst/>
                        </a:rPr>
                        <a:t>Lessons Learned</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marL="114300" indent="-171450" algn="just">
                        <a:lnSpc>
                          <a:spcPct val="107000"/>
                        </a:lnSpc>
                        <a:spcBef>
                          <a:spcPts val="200"/>
                        </a:spcBef>
                        <a:spcAft>
                          <a:spcPts val="600"/>
                        </a:spcAft>
                      </a:pPr>
                      <a:r>
                        <a:rPr lang="en-US" sz="2000" kern="1200" dirty="0">
                          <a:solidFill>
                            <a:schemeClr val="tx1">
                              <a:lumMod val="65000"/>
                              <a:lumOff val="35000"/>
                            </a:schemeClr>
                          </a:solidFill>
                          <a:effectLst/>
                          <a:latin typeface="+mn-lt"/>
                          <a:ea typeface="+mn-ea"/>
                          <a:cs typeface="+mn-cs"/>
                        </a:rPr>
                        <a:t> </a:t>
                      </a:r>
                    </a:p>
                  </a:txBody>
                  <a:tcPr marL="68580" marR="68580" marT="0" marB="0"/>
                </a:tc>
                <a:extLst>
                  <a:ext uri="{0D108BD9-81ED-4DB2-BD59-A6C34878D82A}">
                    <a16:rowId xmlns:a16="http://schemas.microsoft.com/office/drawing/2014/main" val="3255677805"/>
                  </a:ext>
                </a:extLst>
              </a:tr>
              <a:tr h="831025">
                <a:tc>
                  <a:txBody>
                    <a:bodyPr/>
                    <a:lstStyle/>
                    <a:p>
                      <a:pPr marL="457200" algn="r">
                        <a:lnSpc>
                          <a:spcPct val="107000"/>
                        </a:lnSpc>
                        <a:spcBef>
                          <a:spcPts val="200"/>
                        </a:spcBef>
                        <a:spcAft>
                          <a:spcPts val="600"/>
                        </a:spcAft>
                      </a:pPr>
                      <a:r>
                        <a:rPr lang="en-US" sz="2000">
                          <a:effectLst/>
                        </a:rPr>
                        <a:t>Transferability </a:t>
                      </a:r>
                      <a:endParaRPr lang="en-US" sz="20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just">
                        <a:lnSpc>
                          <a:spcPct val="107000"/>
                        </a:lnSpc>
                        <a:spcBef>
                          <a:spcPts val="200"/>
                        </a:spcBef>
                        <a:spcAft>
                          <a:spcPts val="600"/>
                        </a:spcAft>
                      </a:pPr>
                      <a:endParaRPr lang="en-US" sz="2000" dirty="0">
                        <a:solidFill>
                          <a:schemeClr val="tx1">
                            <a:lumMod val="65000"/>
                            <a:lumOff val="35000"/>
                          </a:schemeClr>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498997980"/>
                  </a:ext>
                </a:extLst>
              </a:tr>
            </a:tbl>
          </a:graphicData>
        </a:graphic>
      </p:graphicFrame>
      <p:sp>
        <p:nvSpPr>
          <p:cNvPr id="6" name="Title 5">
            <a:extLst>
              <a:ext uri="{FF2B5EF4-FFF2-40B4-BE49-F238E27FC236}">
                <a16:creationId xmlns:a16="http://schemas.microsoft.com/office/drawing/2014/main" id="{E52BFA96-FEEA-42E3-8ED5-BFD926E39EF5}"/>
              </a:ext>
            </a:extLst>
          </p:cNvPr>
          <p:cNvSpPr>
            <a:spLocks noGrp="1"/>
          </p:cNvSpPr>
          <p:nvPr>
            <p:ph type="title"/>
          </p:nvPr>
        </p:nvSpPr>
        <p:spPr>
          <a:xfrm>
            <a:off x="2854301" y="164030"/>
            <a:ext cx="7498739" cy="1325563"/>
          </a:xfrm>
        </p:spPr>
        <p:txBody>
          <a:bodyPr>
            <a:normAutofit/>
          </a:bodyPr>
          <a:lstStyle/>
          <a:p>
            <a:r>
              <a:rPr lang="en-US" sz="4000" b="1" dirty="0"/>
              <a:t>Format of a Practice</a:t>
            </a:r>
          </a:p>
        </p:txBody>
      </p:sp>
      <p:pic>
        <p:nvPicPr>
          <p:cNvPr id="7" name="Picture 6" descr="Graphical user interface, text, application, email&#10;&#10;Description automatically generated">
            <a:extLst>
              <a:ext uri="{FF2B5EF4-FFF2-40B4-BE49-F238E27FC236}">
                <a16:creationId xmlns:a16="http://schemas.microsoft.com/office/drawing/2014/main" id="{558AEFF7-F62D-4AAF-9AC2-B2BB86D1677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744075" y="6382401"/>
            <a:ext cx="2328970" cy="389988"/>
          </a:xfrm>
          <a:prstGeom prst="rect">
            <a:avLst/>
          </a:prstGeom>
        </p:spPr>
      </p:pic>
    </p:spTree>
    <p:extLst>
      <p:ext uri="{BB962C8B-B14F-4D97-AF65-F5344CB8AC3E}">
        <p14:creationId xmlns:p14="http://schemas.microsoft.com/office/powerpoint/2010/main" val="39961613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b="1" dirty="0"/>
              <a:t>Right to 72-hour legal stay </a:t>
            </a:r>
            <a:r>
              <a:rPr lang="en-GB" sz="2000" b="1" dirty="0"/>
              <a:t> </a:t>
            </a:r>
            <a:r>
              <a:rPr lang="en-GB" sz="3600" dirty="0"/>
              <a:t/>
            </a:r>
            <a:br>
              <a:rPr lang="en-GB" sz="3600" dirty="0"/>
            </a:br>
            <a:r>
              <a:rPr lang="en-GB" sz="3100" dirty="0"/>
              <a:t>(North Macedonia and Serbia)</a:t>
            </a: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ea typeface="Calibri" panose="020F0502020204030204" pitchFamily="34" charset="0"/>
                <a:cs typeface="Arial" panose="020B0604020202020204" pitchFamily="34" charset="0"/>
              </a:rPr>
              <a:t>In 2015, North Macedonia and Serbia witnessed an unprecedented wave of migration.</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cs typeface="Arial" panose="020B0604020202020204" pitchFamily="34" charset="0"/>
              </a:rPr>
              <a:t>Both countries were transit countries, most people intent on reaching central and northern Europe.</a:t>
            </a: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cs typeface="Arial" panose="020B0604020202020204" pitchFamily="34" charset="0"/>
              </a:rPr>
              <a:t>Absence of a legal way of traveling, people resorted to smugglers and unsafe traveling routes, sometimes resulting to their death.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cs typeface="Arial" panose="020B0604020202020204" pitchFamily="34" charset="0"/>
              </a:rPr>
              <a:t>Both Governments used legal instruments to address the problem. Serbia passed a Government Decision; North Macedonia amended a law. </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BC34723D-A881-403C-9DB2-1CBEE4DC773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740765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b="1" dirty="0"/>
              <a:t>Right to 72-hour legal stay </a:t>
            </a:r>
            <a:r>
              <a:rPr lang="en-GB" sz="2000" b="1" dirty="0"/>
              <a:t/>
            </a:r>
            <a:br>
              <a:rPr lang="en-GB" sz="2000" b="1"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ea typeface="Calibri" panose="020F0502020204030204" pitchFamily="34" charset="0"/>
                <a:cs typeface="Arial" panose="020B0604020202020204" pitchFamily="34" charset="0"/>
              </a:rPr>
              <a:t>Legal stay in the country for 72 hours for people travelling as part of mixed migration flow.</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ea typeface="Calibri" panose="020F0502020204030204" pitchFamily="34" charset="0"/>
                <a:cs typeface="Arial" panose="020B0604020202020204" pitchFamily="34" charset="0"/>
              </a:rPr>
              <a:t>Certificate for migrants coming from countries where their lives are in danger (Serbia) and expression of an intention to seek asylum (North Macedonia).</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cs typeface="Arial" panose="020B0604020202020204" pitchFamily="34" charset="0"/>
              </a:rPr>
              <a:t>Provided a possibility to transit through the country legally.</a:t>
            </a: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F2FF11A5-AA67-4F70-AA43-2263BCBE30E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40370472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b="1" dirty="0"/>
              <a:t>Right to 72-hour legal stay </a:t>
            </a:r>
            <a:br>
              <a:rPr lang="en-GB" b="1"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fontScale="92500"/>
          </a:bodyPr>
          <a:lstStyle/>
          <a:p>
            <a:pPr marL="0" indent="0" algn="just">
              <a:lnSpc>
                <a:spcPct val="107000"/>
              </a:lnSpc>
              <a:spcBef>
                <a:spcPts val="200"/>
              </a:spcBef>
              <a:spcAft>
                <a:spcPts val="600"/>
              </a:spcAft>
              <a:buClr>
                <a:schemeClr val="accent4"/>
              </a:buClr>
              <a:buNone/>
            </a:pPr>
            <a:r>
              <a:rPr lang="en-US" sz="3000" dirty="0">
                <a:latin typeface="Calibri" panose="020F0502020204030204" pitchFamily="34" charset="0"/>
                <a:ea typeface="Calibri" panose="020F0502020204030204" pitchFamily="34" charset="0"/>
                <a:cs typeface="Arial" panose="020B0604020202020204" pitchFamily="34" charset="0"/>
              </a:rPr>
              <a:t>Results</a:t>
            </a:r>
            <a:endParaRPr lang="en-US" sz="3000"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latin typeface="Calibri" panose="020F0502020204030204" pitchFamily="34" charset="0"/>
                <a:ea typeface="Calibri" panose="020F0502020204030204" pitchFamily="34" charset="0"/>
                <a:cs typeface="Times New Roman" panose="02020603050405020304" pitchFamily="18" charset="0"/>
              </a:rPr>
              <a:t>F</a:t>
            </a:r>
            <a:r>
              <a:rPr lang="en-US" sz="3000" dirty="0">
                <a:effectLst/>
                <a:latin typeface="Calibri" panose="020F0502020204030204" pitchFamily="34" charset="0"/>
                <a:ea typeface="Calibri" panose="020F0502020204030204" pitchFamily="34" charset="0"/>
                <a:cs typeface="Times New Roman" panose="02020603050405020304" pitchFamily="18" charset="0"/>
              </a:rPr>
              <a:t>ast and safer transit route, providing for a legal way of traveling through the countries, thus avoiding for the people to resort to the use of smugglers and unsafe traveling routes.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latin typeface="Calibri" panose="020F0502020204030204" pitchFamily="34" charset="0"/>
                <a:cs typeface="Times New Roman" panose="02020603050405020304" pitchFamily="18" charset="0"/>
              </a:rPr>
              <a:t>Between 2015 and 2016, over half million people</a:t>
            </a:r>
            <a:r>
              <a:rPr lang="en-US" sz="3000" dirty="0">
                <a:latin typeface="Calibri" panose="020F0502020204030204" pitchFamily="34" charset="0"/>
                <a:ea typeface="Calibri" panose="020F0502020204030204" pitchFamily="34" charset="0"/>
                <a:cs typeface="Arial" panose="020B0604020202020204" pitchFamily="34" charset="0"/>
              </a:rPr>
              <a:t> received a certificate or expressed an intention to seek asylum. </a:t>
            </a:r>
          </a:p>
          <a:p>
            <a:pPr marL="0" indent="0" algn="just">
              <a:lnSpc>
                <a:spcPct val="107000"/>
              </a:lnSpc>
              <a:spcBef>
                <a:spcPts val="200"/>
              </a:spcBef>
              <a:spcAft>
                <a:spcPts val="600"/>
              </a:spcAft>
              <a:buClr>
                <a:schemeClr val="accent4"/>
              </a:buClr>
              <a:buNone/>
            </a:pPr>
            <a:r>
              <a:rPr lang="en-US" sz="3000" dirty="0">
                <a:latin typeface="Calibri" panose="020F0502020204030204" pitchFamily="34" charset="0"/>
                <a:cs typeface="Arial" panose="020B0604020202020204" pitchFamily="34" charset="0"/>
              </a:rPr>
              <a:t>Lesson</a:t>
            </a:r>
            <a:endParaRPr lang="en-US" sz="3000" dirty="0">
              <a:latin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latin typeface="Calibri" panose="020F0502020204030204" pitchFamily="34" charset="0"/>
                <a:cs typeface="Times New Roman" panose="02020603050405020304" pitchFamily="18" charset="0"/>
              </a:rPr>
              <a:t>A Government can use the law (North Macedonia) or its executive powers (Serbia) as instruments to provide a response to mass influx situations. </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25C3D0B7-D983-4E15-85DE-33A30896A7E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1640779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b="1" dirty="0"/>
              <a:t>Right to 72-hour legal stay</a:t>
            </a:r>
            <a:r>
              <a:rPr lang="en-GB" sz="3600" dirty="0"/>
              <a:t/>
            </a:r>
            <a:br>
              <a:rPr lang="en-GB" sz="36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0" indent="0" algn="just">
              <a:lnSpc>
                <a:spcPct val="107000"/>
              </a:lnSpc>
              <a:spcBef>
                <a:spcPts val="200"/>
              </a:spcBef>
              <a:spcAft>
                <a:spcPts val="600"/>
              </a:spcAft>
              <a:buClr>
                <a:schemeClr val="accent4"/>
              </a:buClr>
              <a:buNone/>
            </a:pPr>
            <a:r>
              <a:rPr lang="en-US" dirty="0">
                <a:latin typeface="Calibri" panose="020F0502020204030204" pitchFamily="34" charset="0"/>
                <a:ea typeface="Calibri" panose="020F0502020204030204" pitchFamily="34" charset="0"/>
                <a:cs typeface="Arial" panose="020B0604020202020204" pitchFamily="34" charset="0"/>
              </a:rPr>
              <a:t>Transferability (Context and Applicability)</a:t>
            </a: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cs typeface="Times New Roman" panose="02020603050405020304" pitchFamily="18" charset="0"/>
              </a:rPr>
              <a:t>Short period of time to legally facilitate movement of a high number of people within mixed migration flow. (context)</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ea typeface="Calibri" panose="020F0502020204030204" pitchFamily="34" charset="0"/>
                <a:cs typeface="Arial" panose="020B0604020202020204" pitchFamily="34" charset="0"/>
              </a:rPr>
              <a:t>M</a:t>
            </a:r>
            <a:r>
              <a:rPr lang="en-US" dirty="0">
                <a:effectLst/>
                <a:latin typeface="Calibri" panose="020F0502020204030204" pitchFamily="34" charset="0"/>
                <a:ea typeface="Calibri" panose="020F0502020204030204" pitchFamily="34" charset="0"/>
                <a:cs typeface="Arial" panose="020B0604020202020204" pitchFamily="34" charset="0"/>
              </a:rPr>
              <a:t>obilize high-level Government and/or political commitment.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A high-level decree or a law can be adopted.</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Border management system is in place with sufficient capacities.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 country is a transit country on the route of mixed migration.</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1D7FD50F-D9AA-4649-9AA2-F371B9EB98D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38794376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b="1" dirty="0"/>
              <a:t>CSOs support police in registering people crossing the border </a:t>
            </a:r>
            <a:r>
              <a:rPr lang="en-GB" sz="3100" dirty="0"/>
              <a:t>(North Macedonia)</a:t>
            </a: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lnSpcReduction="10000"/>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cs typeface="Times New Roman" panose="02020603050405020304" pitchFamily="18" charset="0"/>
              </a:rPr>
              <a:t>The </a:t>
            </a:r>
            <a:r>
              <a:rPr lang="en-US" sz="2800" dirty="0">
                <a:effectLst/>
                <a:latin typeface="Calibri" panose="020F0502020204030204" pitchFamily="34" charset="0"/>
                <a:ea typeface="Calibri" panose="020F0502020204030204" pitchFamily="34" charset="0"/>
                <a:cs typeface="Times New Roman" panose="02020603050405020304" pitchFamily="18" charset="0"/>
              </a:rPr>
              <a:t>border police partnered with the Macedonian Young Lawyers Association. </a:t>
            </a:r>
            <a:endParaRPr lang="en-US" dirty="0">
              <a:latin typeface="Calibri" panose="020F0502020204030204" pitchFamily="34" charset="0"/>
              <a:cs typeface="Times New Roman" panose="02020603050405020304" pitchFamily="18"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ea typeface="Calibri" panose="020F0502020204030204" pitchFamily="34" charset="0"/>
                <a:cs typeface="Times New Roman" panose="02020603050405020304" pitchFamily="18" charset="0"/>
              </a:rPr>
              <a:t>The </a:t>
            </a:r>
            <a:r>
              <a:rPr lang="en-US" dirty="0">
                <a:effectLst/>
                <a:latin typeface="Calibri" panose="020F0502020204030204" pitchFamily="34" charset="0"/>
                <a:ea typeface="Calibri" panose="020F0502020204030204" pitchFamily="34" charset="0"/>
                <a:cs typeface="Times New Roman" panose="02020603050405020304" pitchFamily="18" charset="0"/>
              </a:rPr>
              <a:t>cooperation started with the introduction of the possibility to express an intention to seek asylum.</a:t>
            </a: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 field team provided information about the intention to seek asylum and the asylum procedure and assisted the border police in issuing the intentions to seek asylum.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Increasing number of daily arrivals, increased numbers of women, families and vulnerable groups, lawyers started to conduct protection referrals and registration prioritization to the most vulnerable individuals. </a:t>
            </a: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975530F1-0C3F-4580-8F98-990F3E3C694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20632118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b="1" dirty="0"/>
              <a:t/>
            </a:r>
            <a:br>
              <a:rPr lang="en-GB" b="1" dirty="0"/>
            </a:br>
            <a:r>
              <a:rPr lang="en-GB" b="1" dirty="0"/>
              <a:t>CSOs support police in registering people crossing the border </a:t>
            </a:r>
            <a:br>
              <a:rPr lang="en-GB" b="1"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Work scope and the team expanded with 40 new members (8 field lawyers, 22 data entry collaborators and 10 translators from Arabic and Farsi).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The data entry collaborators assisted in the registration and issuing asylum applications. The field lawyers, with the help of the translators, provided free legal aid and referral.</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cs typeface="Arial" panose="020B0604020202020204" pitchFamily="34" charset="0"/>
              </a:rPr>
              <a:t>24-hour presence in the field. </a:t>
            </a: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1F0FE765-9973-42B7-9B9D-B7A5B530ACF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582599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838200" y="1843283"/>
            <a:ext cx="3463414" cy="489948"/>
          </a:xfrm>
        </p:spPr>
        <p:txBody>
          <a:bodyPr vert="horz" lIns="91440" tIns="45720" rIns="91440" bIns="45720" rtlCol="0">
            <a:noAutofit/>
          </a:bodyPr>
          <a:lstStyle/>
          <a:p>
            <a:r>
              <a:rPr lang="en-US" sz="5400" b="1" kern="1200" dirty="0">
                <a:latin typeface="+mj-lt"/>
                <a:ea typeface="+mj-ea"/>
                <a:cs typeface="+mj-cs"/>
              </a:rPr>
              <a:t>Content</a:t>
            </a: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graphicFrame>
        <p:nvGraphicFramePr>
          <p:cNvPr id="75" name="Title 4">
            <a:extLst>
              <a:ext uri="{FF2B5EF4-FFF2-40B4-BE49-F238E27FC236}">
                <a16:creationId xmlns:a16="http://schemas.microsoft.com/office/drawing/2014/main" id="{1C576DD7-C226-4208-8113-83FF8B416041}"/>
              </a:ext>
            </a:extLst>
          </p:cNvPr>
          <p:cNvGraphicFramePr/>
          <p:nvPr>
            <p:extLst>
              <p:ext uri="{D42A27DB-BD31-4B8C-83A1-F6EECF244321}">
                <p14:modId xmlns:p14="http://schemas.microsoft.com/office/powerpoint/2010/main" val="3247249137"/>
              </p:ext>
            </p:extLst>
          </p:nvPr>
        </p:nvGraphicFramePr>
        <p:xfrm>
          <a:off x="4636008" y="1843283"/>
          <a:ext cx="6717792" cy="42858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descr="Graphical user interface, text, application, email&#10;&#10;Description automatically generated">
            <a:extLst>
              <a:ext uri="{FF2B5EF4-FFF2-40B4-BE49-F238E27FC236}">
                <a16:creationId xmlns:a16="http://schemas.microsoft.com/office/drawing/2014/main" id="{B3183A16-99F7-4804-A4E9-F37D517F583F}"/>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81880" y="6221281"/>
            <a:ext cx="3291165" cy="551108"/>
          </a:xfrm>
          <a:prstGeom prst="rect">
            <a:avLst/>
          </a:prstGeom>
        </p:spPr>
      </p:pic>
    </p:spTree>
    <p:extLst>
      <p:ext uri="{BB962C8B-B14F-4D97-AF65-F5344CB8AC3E}">
        <p14:creationId xmlns:p14="http://schemas.microsoft.com/office/powerpoint/2010/main" val="28546113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b="1" dirty="0"/>
              <a:t/>
            </a:r>
            <a:br>
              <a:rPr lang="en-GB" b="1" dirty="0"/>
            </a:br>
            <a:r>
              <a:rPr lang="en-GB" b="1" dirty="0"/>
              <a:t>CSOs support police in registering people crossing the border </a:t>
            </a:r>
            <a:br>
              <a:rPr lang="en-GB" b="1"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fontScale="92500" lnSpcReduction="20000"/>
          </a:bodyPr>
          <a:lstStyle/>
          <a:p>
            <a:pPr marL="0" indent="0" algn="just">
              <a:lnSpc>
                <a:spcPct val="107000"/>
              </a:lnSpc>
              <a:spcBef>
                <a:spcPts val="200"/>
              </a:spcBef>
              <a:spcAft>
                <a:spcPts val="600"/>
              </a:spcAft>
              <a:buClr>
                <a:schemeClr val="accent4"/>
              </a:buClr>
              <a:buNone/>
            </a:pPr>
            <a:r>
              <a:rPr lang="en-US" sz="3000" dirty="0">
                <a:effectLst/>
                <a:latin typeface="Calibri" panose="020F0502020204030204" pitchFamily="34" charset="0"/>
                <a:ea typeface="Calibri" panose="020F0502020204030204" pitchFamily="34" charset="0"/>
                <a:cs typeface="Arial" panose="020B0604020202020204" pitchFamily="34" charset="0"/>
              </a:rPr>
              <a:t>Results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latin typeface="Calibri" panose="020F0502020204030204" pitchFamily="34" charset="0"/>
                <a:cs typeface="Arial" panose="020B0604020202020204" pitchFamily="34" charset="0"/>
              </a:rPr>
              <a:t>Cooperation led to improved registration process, more efficient.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effectLst/>
                <a:latin typeface="Calibri" panose="020F0502020204030204" pitchFamily="34" charset="0"/>
                <a:ea typeface="Calibri" panose="020F0502020204030204" pitchFamily="34" charset="0"/>
                <a:cs typeface="Arial" panose="020B0604020202020204" pitchFamily="34" charset="0"/>
              </a:rPr>
              <a:t>In 10 months, over 500,000 issued intenti</a:t>
            </a:r>
            <a:r>
              <a:rPr lang="en-US" sz="3000" dirty="0">
                <a:latin typeface="Calibri" panose="020F0502020204030204" pitchFamily="34" charset="0"/>
                <a:ea typeface="Calibri" panose="020F0502020204030204" pitchFamily="34" charset="0"/>
                <a:cs typeface="Arial" panose="020B0604020202020204" pitchFamily="34" charset="0"/>
              </a:rPr>
              <a:t>ons and over 300,000 people </a:t>
            </a:r>
            <a:r>
              <a:rPr lang="en-US" sz="3000" dirty="0">
                <a:effectLst/>
                <a:latin typeface="Calibri" panose="020F0502020204030204" pitchFamily="34" charset="0"/>
                <a:ea typeface="Calibri" panose="020F0502020204030204" pitchFamily="34" charset="0"/>
                <a:cs typeface="Arial" panose="020B0604020202020204" pitchFamily="34" charset="0"/>
              </a:rPr>
              <a:t>informed about the asylum and legal procedures</a:t>
            </a:r>
            <a:r>
              <a:rPr lang="en-US" sz="3000" dirty="0">
                <a:latin typeface="Calibri" panose="020F0502020204030204" pitchFamily="34" charset="0"/>
                <a:ea typeface="Calibri" panose="020F0502020204030204" pitchFamily="34" charset="0"/>
                <a:cs typeface="Arial" panose="020B0604020202020204" pitchFamily="34" charset="0"/>
              </a:rPr>
              <a:t>.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latin typeface="Calibri" panose="020F0502020204030204" pitchFamily="34" charset="0"/>
                <a:cs typeface="Arial" panose="020B0604020202020204" pitchFamily="34" charset="0"/>
              </a:rPr>
              <a:t>Protection referrals and interventions were done for over 2,500 persons</a:t>
            </a:r>
            <a:r>
              <a:rPr lang="en-US" dirty="0">
                <a:latin typeface="Calibri" panose="020F0502020204030204" pitchFamily="34" charset="0"/>
                <a:cs typeface="Arial" panose="020B0604020202020204" pitchFamily="34" charset="0"/>
              </a:rPr>
              <a:t>. </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r>
              <a:rPr lang="en-US" sz="3000" dirty="0">
                <a:latin typeface="Calibri" panose="020F0502020204030204" pitchFamily="34" charset="0"/>
                <a:cs typeface="Arial" panose="020B0604020202020204" pitchFamily="34" charset="0"/>
              </a:rPr>
              <a:t>Lessons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latin typeface="Calibri" panose="020F0502020204030204" pitchFamily="34" charset="0"/>
                <a:cs typeface="Arial" panose="020B0604020202020204" pitchFamily="34" charset="0"/>
              </a:rPr>
              <a:t>Need to develop tools to provide support to people transiting.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latin typeface="Calibri" panose="020F0502020204030204" pitchFamily="34" charset="0"/>
                <a:cs typeface="Arial" panose="020B0604020202020204" pitchFamily="34" charset="0"/>
              </a:rPr>
              <a:t>Create </a:t>
            </a:r>
            <a:r>
              <a:rPr lang="en-US" sz="3000" dirty="0">
                <a:effectLst/>
                <a:latin typeface="Calibri" panose="020F0502020204030204" pitchFamily="34" charset="0"/>
                <a:ea typeface="Calibri" panose="020F0502020204030204" pitchFamily="34" charset="0"/>
                <a:cs typeface="Times New Roman" panose="02020603050405020304" pitchFamily="18" charset="0"/>
              </a:rPr>
              <a:t>a possibility for short individual screening or interview, its a possibility to conduct some kind of referral based on vulnerability. </a:t>
            </a: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69D344AC-C30F-4F4C-8374-62BD74DFD65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35544420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b="1" dirty="0"/>
              <a:t/>
            </a:r>
            <a:br>
              <a:rPr lang="en-GB" b="1" dirty="0"/>
            </a:br>
            <a:r>
              <a:rPr lang="en-GB" b="1" dirty="0"/>
              <a:t>CSOs support police in registering people crossing the border </a:t>
            </a:r>
            <a:br>
              <a:rPr lang="en-GB" b="1"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0" indent="0" algn="just">
              <a:lnSpc>
                <a:spcPct val="107000"/>
              </a:lnSpc>
              <a:spcBef>
                <a:spcPts val="200"/>
              </a:spcBef>
              <a:spcAft>
                <a:spcPts val="600"/>
              </a:spcAft>
              <a:buClr>
                <a:schemeClr val="accent4"/>
              </a:buClr>
              <a:buNone/>
            </a:pPr>
            <a:r>
              <a:rPr lang="en-US" dirty="0">
                <a:latin typeface="Calibri" panose="020F0502020204030204" pitchFamily="34" charset="0"/>
                <a:ea typeface="Calibri" panose="020F0502020204030204" pitchFamily="34" charset="0"/>
                <a:cs typeface="Arial" panose="020B0604020202020204" pitchFamily="34" charset="0"/>
              </a:rPr>
              <a:t>Transferability (Context and Applicability)</a:t>
            </a: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Short period of </a:t>
            </a:r>
            <a:r>
              <a:rPr lang="en-US" dirty="0">
                <a:effectLst/>
                <a:latin typeface="Calibri" panose="020F0502020204030204" pitchFamily="34" charset="0"/>
                <a:ea typeface="Calibri" panose="020F0502020204030204" pitchFamily="34" charset="0"/>
                <a:cs typeface="Calibri" panose="020F0502020204030204" pitchFamily="34" charset="0"/>
              </a:rPr>
              <a:t>time</a:t>
            </a:r>
            <a:r>
              <a:rPr lang="en-US" dirty="0">
                <a:effectLst/>
                <a:latin typeface="Calibri" panose="020F0502020204030204" pitchFamily="34" charset="0"/>
                <a:ea typeface="Calibri" panose="020F0502020204030204" pitchFamily="34" charset="0"/>
                <a:cs typeface="Arial" panose="020B0604020202020204" pitchFamily="34" charset="0"/>
              </a:rPr>
              <a:t> to register a high number of people and border police insufficient knowledge to identify and refer people in vulnerable situation. (context)</a:t>
            </a:r>
            <a:r>
              <a:rPr lang="en-US" dirty="0">
                <a:effectLst/>
                <a:latin typeface="Calibri" panose="020F0502020204030204" pitchFamily="34" charset="0"/>
                <a:ea typeface="Calibri" panose="020F0502020204030204" pitchFamily="34" charset="0"/>
                <a:cs typeface="Calibri" panose="020F0502020204030204" pitchFamily="34" charset="0"/>
              </a:rPr>
              <a:t>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The police have trust and are willing to work together with CSOs.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Legal or administrative framework for registration/referral is in place.</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Skilled and experienced CSO professionals; provide specialized service. </a:t>
            </a: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Flexible human and financial resources available, able to follow the influx of people and scale up the work.</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EEB0B181-6782-4E59-A6C6-28A6D388640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41819705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b="1" dirty="0"/>
              <a:t>Licencing CSO for service provision</a:t>
            </a:r>
            <a:r>
              <a:rPr lang="en-GB" sz="1400" dirty="0"/>
              <a:t>)</a:t>
            </a:r>
            <a:r>
              <a:rPr lang="en-US" sz="1400" dirty="0"/>
              <a:t/>
            </a:r>
            <a:br>
              <a:rPr lang="en-US" sz="1400" dirty="0"/>
            </a:br>
            <a:r>
              <a:rPr lang="en-GB" sz="3100" dirty="0"/>
              <a:t>(Serbia)</a:t>
            </a: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cs typeface="Calibri" panose="020F0502020204030204" pitchFamily="34" charset="0"/>
              </a:rPr>
              <a:t>The CSO Atina granted a license for provision of “assisted housing” service to victims of human trafficking.</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cs typeface="Calibri" panose="020F0502020204030204" pitchFamily="34" charset="0"/>
              </a:rPr>
              <a:t>The Serbian Law on Social Protection prescribes licensing as option, further regulated in four Rulebooks.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cs typeface="Calibri" panose="020F0502020204030204" pitchFamily="34" charset="0"/>
              </a:rPr>
              <a:t>The state examines if an organization the criteria and proscribed conditions. Outcome of this process is a license.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cs typeface="Calibri" panose="020F0502020204030204" pitchFamily="34" charset="0"/>
              </a:rPr>
              <a:t>The license issued by the Ministry, duration six years with a possibility for extension, or a limited license issued once and for a period not exceeding five years. A license may be suspended and/or revoked. </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FC354C8F-CB50-4302-884F-4C038BC280D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3594075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b="1" dirty="0"/>
              <a:t>Licencing CSO for service provision</a:t>
            </a:r>
            <a:r>
              <a:rPr lang="en-GB" sz="1400" dirty="0"/>
              <a:t>)</a:t>
            </a: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CSO Atina first licensed service for victims of trafficking in Serbia, for provision of “assisted housing” service to victims of human trafficking.</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 licensing process took one year.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CSO Atina assessed against to set of standards: structural (organizational, infrastructure and staff requirements) and functional (process of accommodating, needs assessment, service planning)</a:t>
            </a: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 inspector of social protection supervises the service provider. CSO Atina submits annual report to the Ministry</a:t>
            </a: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AB5878DC-A0CB-4D47-A3D6-E083DDA733C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4230142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b="1" dirty="0"/>
              <a:t>Licencing CSO for service provision</a:t>
            </a:r>
            <a:r>
              <a:rPr lang="en-GB" sz="1400" dirty="0"/>
              <a:t>)</a:t>
            </a: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fontScale="92500" lnSpcReduction="10000"/>
          </a:bodyPr>
          <a:lstStyle/>
          <a:p>
            <a:pPr marL="0" indent="0" algn="just">
              <a:lnSpc>
                <a:spcPct val="107000"/>
              </a:lnSpc>
              <a:spcBef>
                <a:spcPts val="200"/>
              </a:spcBef>
              <a:spcAft>
                <a:spcPts val="600"/>
              </a:spcAft>
              <a:buClr>
                <a:schemeClr val="accent4"/>
              </a:buClr>
              <a:buNone/>
            </a:pPr>
            <a:r>
              <a:rPr lang="en-US" sz="3000" dirty="0">
                <a:effectLst/>
                <a:latin typeface="Calibri" panose="020F0502020204030204" pitchFamily="34" charset="0"/>
                <a:ea typeface="Calibri" panose="020F0502020204030204" pitchFamily="34" charset="0"/>
                <a:cs typeface="Arial" panose="020B0604020202020204" pitchFamily="34" charset="0"/>
              </a:rPr>
              <a:t>Results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effectLst/>
                <a:latin typeface="Calibri" panose="020F0502020204030204" pitchFamily="34" charset="0"/>
                <a:ea typeface="Calibri" panose="020F0502020204030204" pitchFamily="34" charset="0"/>
              </a:rPr>
              <a:t>In the period 2018-2020, CSO Atina provided services to 56 women and girls. Out of them, 41 were domestic citizens, 10 refugees and 5 foreigners.</a:t>
            </a:r>
          </a:p>
          <a:p>
            <a:pPr marL="0" indent="0" algn="just">
              <a:lnSpc>
                <a:spcPct val="107000"/>
              </a:lnSpc>
              <a:spcBef>
                <a:spcPts val="200"/>
              </a:spcBef>
              <a:spcAft>
                <a:spcPts val="600"/>
              </a:spcAft>
              <a:buClr>
                <a:schemeClr val="accent4"/>
              </a:buClr>
              <a:buNone/>
            </a:pPr>
            <a:endParaRPr lang="en-US" sz="3000" dirty="0">
              <a:effectLst/>
              <a:latin typeface="Calibri" panose="020F0502020204030204" pitchFamily="34" charset="0"/>
              <a:ea typeface="Calibri" panose="020F0502020204030204" pitchFamily="34" charset="0"/>
            </a:endParaRPr>
          </a:p>
          <a:p>
            <a:pPr marL="0" indent="0" algn="just">
              <a:lnSpc>
                <a:spcPct val="107000"/>
              </a:lnSpc>
              <a:spcBef>
                <a:spcPts val="200"/>
              </a:spcBef>
              <a:spcAft>
                <a:spcPts val="600"/>
              </a:spcAft>
              <a:buClr>
                <a:schemeClr val="accent4"/>
              </a:buClr>
              <a:buNone/>
            </a:pPr>
            <a:r>
              <a:rPr lang="en-US" sz="3000" dirty="0">
                <a:effectLst/>
                <a:latin typeface="Calibri" panose="020F0502020204030204" pitchFamily="34" charset="0"/>
                <a:ea typeface="Calibri" panose="020F0502020204030204" pitchFamily="34" charset="0"/>
                <a:cs typeface="Calibri" panose="020F0502020204030204" pitchFamily="34" charset="0"/>
              </a:rPr>
              <a:t>Lessons</a:t>
            </a:r>
            <a:endParaRPr lang="en-US" sz="3000"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effectLst/>
                <a:latin typeface="Calibri" panose="020F0502020204030204" pitchFamily="34" charset="0"/>
                <a:ea typeface="Calibri" panose="020F0502020204030204" pitchFamily="34" charset="0"/>
                <a:cs typeface="Arial" panose="020B0604020202020204" pitchFamily="34" charset="0"/>
              </a:rPr>
              <a:t>The government SOPs need to give clear roles and responsibilities for CSOs. Updating the NRM can be a way forward, help formalizing cooperation with CSOs and delegate specific roles and responsibilities.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effectLst/>
                <a:latin typeface="Calibri" panose="020F0502020204030204" pitchFamily="34" charset="0"/>
                <a:ea typeface="Calibri" panose="020F0502020204030204" pitchFamily="34" charset="0"/>
              </a:rPr>
              <a:t>The license holder needs some independence to modify service/approach in addition to the compliance with Government set standards.</a:t>
            </a:r>
            <a:endParaRPr lang="en-US" sz="3000"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Calibri" panose="020F0502020204030204" pitchFamily="34" charset="0"/>
            </a:endParaRPr>
          </a:p>
          <a:p>
            <a:pPr marL="0" indent="0" algn="just">
              <a:lnSpc>
                <a:spcPct val="107000"/>
              </a:lnSpc>
              <a:spcBef>
                <a:spcPts val="200"/>
              </a:spcBef>
              <a:spcAft>
                <a:spcPts val="600"/>
              </a:spcAft>
              <a:buClr>
                <a:schemeClr val="accent4"/>
              </a:buClr>
              <a:buNone/>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320B3901-F6E6-499A-8226-F4F7C8DE7C6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516861" y="6344353"/>
            <a:ext cx="2556183" cy="428035"/>
          </a:xfrm>
          <a:prstGeom prst="rect">
            <a:avLst/>
          </a:prstGeom>
        </p:spPr>
      </p:pic>
    </p:spTree>
    <p:extLst>
      <p:ext uri="{BB962C8B-B14F-4D97-AF65-F5344CB8AC3E}">
        <p14:creationId xmlns:p14="http://schemas.microsoft.com/office/powerpoint/2010/main" val="1735298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b="1" dirty="0"/>
              <a:t>Licencing CSO for service provision</a:t>
            </a:r>
            <a:r>
              <a:rPr lang="en-GB" sz="1400" dirty="0"/>
              <a:t>)</a:t>
            </a: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fontScale="92500" lnSpcReduction="20000"/>
          </a:bodyPr>
          <a:lstStyle/>
          <a:p>
            <a:pPr marL="0" indent="0" algn="just">
              <a:lnSpc>
                <a:spcPct val="107000"/>
              </a:lnSpc>
              <a:spcBef>
                <a:spcPts val="200"/>
              </a:spcBef>
              <a:spcAft>
                <a:spcPts val="600"/>
              </a:spcAft>
              <a:buClr>
                <a:schemeClr val="accent4"/>
              </a:buClr>
              <a:buNone/>
            </a:pPr>
            <a:r>
              <a:rPr lang="en-US" sz="3200" dirty="0">
                <a:latin typeface="Calibri" panose="020F0502020204030204" pitchFamily="34" charset="0"/>
                <a:ea typeface="Calibri" panose="020F0502020204030204" pitchFamily="34" charset="0"/>
                <a:cs typeface="Arial" panose="020B0604020202020204" pitchFamily="34" charset="0"/>
              </a:rPr>
              <a:t>Transferability (Context and Applicability)</a:t>
            </a:r>
            <a:endParaRPr lang="en-US" sz="3200"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000" dirty="0">
                <a:effectLst/>
                <a:latin typeface="Calibri" panose="020F0502020204030204" pitchFamily="34" charset="0"/>
                <a:ea typeface="Calibri" panose="020F0502020204030204" pitchFamily="34" charset="0"/>
                <a:cs typeface="Arial" panose="020B0604020202020204" pitchFamily="34" charset="0"/>
              </a:rPr>
              <a:t>Lack of state services to address the needs of trafficking victims. (contexts).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200" dirty="0">
                <a:latin typeface="Calibri" panose="020F0502020204030204" pitchFamily="34" charset="0"/>
                <a:cs typeface="Arial" panose="020B0604020202020204" pitchFamily="34" charset="0"/>
              </a:rPr>
              <a:t>Legal/administrative framework and financial support exists.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200" dirty="0">
                <a:latin typeface="Calibri" panose="020F0502020204030204" pitchFamily="34" charset="0"/>
                <a:cs typeface="Arial" panose="020B0604020202020204" pitchFamily="34" charset="0"/>
              </a:rPr>
              <a:t>State authorities ready/willing to have official agreement with a CSO.</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200" dirty="0">
                <a:latin typeface="Calibri" panose="020F0502020204030204" pitchFamily="34" charset="0"/>
                <a:cs typeface="Arial" panose="020B0604020202020204" pitchFamily="34" charset="0"/>
              </a:rPr>
              <a:t>Skilled and experienced CSOs professionals exist and can provide highly specialized service.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200" dirty="0">
                <a:latin typeface="Calibri" panose="020F0502020204030204" pitchFamily="34" charset="0"/>
                <a:cs typeface="Arial" panose="020B0604020202020204" pitchFamily="34" charset="0"/>
              </a:rPr>
              <a:t>A NRM exists and the CSOs constitute a part of it.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3200" dirty="0">
                <a:latin typeface="Calibri" panose="020F0502020204030204" pitchFamily="34" charset="0"/>
                <a:cs typeface="Arial" panose="020B0604020202020204" pitchFamily="34" charset="0"/>
              </a:rPr>
              <a:t>State lacks capacities to develop or maintain certain necessary services itself.</a:t>
            </a:r>
          </a:p>
          <a:p>
            <a:pPr marL="0" indent="0" algn="just">
              <a:lnSpc>
                <a:spcPct val="107000"/>
              </a:lnSpc>
              <a:spcBef>
                <a:spcPts val="200"/>
              </a:spcBef>
              <a:spcAft>
                <a:spcPts val="600"/>
              </a:spcAft>
              <a:buClr>
                <a:schemeClr val="accent4"/>
              </a:buClr>
              <a:buNone/>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F89874F4-63E6-4DEC-B0C2-639617C4801C}"/>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19269649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sz="4400" b="1" dirty="0"/>
              <a:t/>
            </a:r>
            <a:br>
              <a:rPr lang="en-GB" sz="4400" b="1" dirty="0"/>
            </a:br>
            <a:r>
              <a:rPr lang="en-GB" sz="4400" b="1" dirty="0"/>
              <a:t>CSOs outreach work in reception and transit </a:t>
            </a:r>
            <a:r>
              <a:rPr lang="en-GB" sz="4400" b="1" dirty="0" err="1"/>
              <a:t>centers</a:t>
            </a:r>
            <a:r>
              <a:rPr lang="en-GB" sz="4400" b="1" dirty="0"/>
              <a:t> </a:t>
            </a:r>
            <a:r>
              <a:rPr lang="en-GB" sz="3100" dirty="0"/>
              <a:t>(North Macedonia) </a:t>
            </a: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ea typeface="Calibri" panose="020F0502020204030204" pitchFamily="34" charset="0"/>
                <a:cs typeface="Arial" panose="020B0604020202020204" pitchFamily="34" charset="0"/>
              </a:rPr>
              <a:t>Open Gate/La Strada recruited, guided, trained outreach teams that provided services to people on the move.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ea typeface="Calibri" panose="020F0502020204030204" pitchFamily="34" charset="0"/>
                <a:cs typeface="Arial" panose="020B0604020202020204" pitchFamily="34" charset="0"/>
              </a:rPr>
              <a:t>Seven outreach teams (4 in Reception/Transit Centers, 2 mobile located at the borders), 120 persons employed, (background in social work, pedagogy, psychology, translators), worked 24/7.</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cs typeface="Arial" panose="020B0604020202020204" pitchFamily="34" charset="0"/>
              </a:rPr>
              <a:t>Primary target groups: families, women, gender/sexual based violence victims, unaccompanied children etc. To goal to identify the most vulnerable, identify their needs and refer them to services. </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32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sz="3000" b="1"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8E5B1BF5-62E9-444B-9DE4-C3BFE3C68D3B}"/>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16681019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sz="4400" b="1" dirty="0"/>
              <a:t/>
            </a:r>
            <a:br>
              <a:rPr lang="en-GB" sz="4400" b="1" dirty="0"/>
            </a:br>
            <a:r>
              <a:rPr lang="en-GB" sz="4400" b="1" dirty="0"/>
              <a:t>CSOs outreach work in reception and transit </a:t>
            </a:r>
            <a:r>
              <a:rPr lang="en-GB" sz="4400" b="1" dirty="0" err="1"/>
              <a:t>centers</a:t>
            </a:r>
            <a:r>
              <a:rPr lang="en-GB" sz="3100" dirty="0"/>
              <a:t> </a:t>
            </a: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CSO developed a cross-border cooperation with Greece and Serbia, developed a map of organizations that can provide victims support on the route and a self-assessment tool targeting potential and victims of human trafficking. </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32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2A5BFD93-87CC-4B1D-8ECA-8B56759104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1985314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sz="4400" b="1" dirty="0"/>
              <a:t/>
            </a:r>
            <a:br>
              <a:rPr lang="en-GB" sz="4400" b="1" dirty="0"/>
            </a:br>
            <a:r>
              <a:rPr lang="en-GB" sz="4400" b="1" dirty="0"/>
              <a:t>CSOs outreach work in reception and transit </a:t>
            </a:r>
            <a:r>
              <a:rPr lang="en-GB" sz="4400" b="1" dirty="0" err="1"/>
              <a:t>centers</a:t>
            </a:r>
            <a:r>
              <a:rPr lang="en-GB" sz="4400" b="1" dirty="0"/>
              <a:t> </a:t>
            </a: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0" indent="0" algn="just">
              <a:lnSpc>
                <a:spcPct val="107000"/>
              </a:lnSpc>
              <a:spcBef>
                <a:spcPts val="200"/>
              </a:spcBef>
              <a:spcAft>
                <a:spcPts val="600"/>
              </a:spcAft>
              <a:buClr>
                <a:schemeClr val="accent4"/>
              </a:buClr>
              <a:buNone/>
            </a:pPr>
            <a:r>
              <a:rPr lang="en-US" dirty="0">
                <a:effectLst/>
                <a:latin typeface="Calibri" panose="020F0502020204030204" pitchFamily="34" charset="0"/>
                <a:ea typeface="Calibri" panose="020F0502020204030204" pitchFamily="34" charset="0"/>
                <a:cs typeface="Arial" panose="020B0604020202020204" pitchFamily="34" charset="0"/>
              </a:rPr>
              <a:t>Results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A model of outreach work in reception and transit centers developed. (develop concept, hire and train team, list of indicators to identify THB victims, outreach work manual, tools for conducting an interview and case management).</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 outreach teams supported over 100,000 persons and identified 267 potential THB victims.</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r>
              <a:rPr lang="en-US" sz="3200" dirty="0">
                <a:latin typeface="Calibri" panose="020F0502020204030204" pitchFamily="34" charset="0"/>
                <a:cs typeface="Arial" panose="020B0604020202020204" pitchFamily="34" charset="0"/>
              </a:rPr>
              <a:t> </a:t>
            </a:r>
          </a:p>
          <a:p>
            <a:pPr marL="0" indent="0" algn="just">
              <a:lnSpc>
                <a:spcPct val="107000"/>
              </a:lnSpc>
              <a:spcBef>
                <a:spcPts val="200"/>
              </a:spcBef>
              <a:spcAft>
                <a:spcPts val="600"/>
              </a:spcAft>
              <a:buClr>
                <a:schemeClr val="accent4"/>
              </a:buClr>
              <a:buNone/>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36EB4EEA-263D-4A0B-8AC7-CC122434E73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29720701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sz="4400" b="1" dirty="0"/>
              <a:t/>
            </a:r>
            <a:br>
              <a:rPr lang="en-GB" sz="4400" b="1" dirty="0"/>
            </a:br>
            <a:r>
              <a:rPr lang="en-GB" sz="4400" b="1" dirty="0"/>
              <a:t>CSOs outreach work in reception and transit </a:t>
            </a:r>
            <a:r>
              <a:rPr lang="en-GB" sz="4400" b="1" dirty="0" err="1"/>
              <a:t>centers</a:t>
            </a:r>
            <a:r>
              <a:rPr lang="en-GB" sz="4400" b="1" dirty="0"/>
              <a:t> </a:t>
            </a: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lnSpcReduction="10000"/>
          </a:bodyPr>
          <a:lstStyle/>
          <a:p>
            <a:pPr marL="0" indent="0" algn="just">
              <a:lnSpc>
                <a:spcPct val="107000"/>
              </a:lnSpc>
              <a:spcBef>
                <a:spcPts val="200"/>
              </a:spcBef>
              <a:spcAft>
                <a:spcPts val="600"/>
              </a:spcAft>
              <a:buClr>
                <a:schemeClr val="accent4"/>
              </a:buClr>
              <a:buNone/>
            </a:pPr>
            <a:r>
              <a:rPr lang="en-US" sz="2800" dirty="0">
                <a:latin typeface="Calibri" panose="020F0502020204030204" pitchFamily="34" charset="0"/>
                <a:cs typeface="Arial" panose="020B0604020202020204" pitchFamily="34" charset="0"/>
              </a:rPr>
              <a:t>Lessons</a:t>
            </a:r>
            <a:r>
              <a:rPr lang="en-US" dirty="0">
                <a:effectLst/>
                <a:latin typeface="Calibri" panose="020F0502020204030204" pitchFamily="34" charset="0"/>
                <a:ea typeface="Calibri" panose="020F0502020204030204" pitchFamily="34" charset="0"/>
                <a:cs typeface="Arial" panose="020B0604020202020204" pitchFamily="34" charset="0"/>
              </a:rPr>
              <a:t>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CSO fast, flexible and adaptable partner, fill in the gap of the state service delivery. The NRM did not function in the reception/transit/centers for asylum seekers.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ea typeface="Calibri" panose="020F0502020204030204" pitchFamily="34" charset="0"/>
                <a:cs typeface="Arial" panose="020B0604020202020204" pitchFamily="34" charset="0"/>
              </a:rPr>
              <a:t>S</a:t>
            </a:r>
            <a:r>
              <a:rPr lang="en-US" dirty="0">
                <a:effectLst/>
                <a:latin typeface="Calibri" panose="020F0502020204030204" pitchFamily="34" charset="0"/>
                <a:ea typeface="Calibri" panose="020F0502020204030204" pitchFamily="34" charset="0"/>
                <a:cs typeface="Arial" panose="020B0604020202020204" pitchFamily="34" charset="0"/>
              </a:rPr>
              <a:t>hort time as a challenge to identify THB victims among people on the move. Even if identified, don`t want to stay</a:t>
            </a:r>
            <a:r>
              <a:rPr lang="en-US" dirty="0">
                <a:latin typeface="Calibri" panose="020F0502020204030204" pitchFamily="34" charset="0"/>
                <a:ea typeface="Calibri" panose="020F0502020204030204" pitchFamily="34" charset="0"/>
                <a:cs typeface="Arial" panose="020B0604020202020204" pitchFamily="34" charset="0"/>
              </a:rPr>
              <a:t>. Establish a cross-border cooperation and create </a:t>
            </a:r>
            <a:r>
              <a:rPr lang="en-US" dirty="0">
                <a:effectLst/>
                <a:latin typeface="Calibri" panose="020F0502020204030204" pitchFamily="34" charset="0"/>
                <a:ea typeface="Calibri" panose="020F0502020204030204" pitchFamily="34" charset="0"/>
                <a:cs typeface="Arial" panose="020B0604020202020204" pitchFamily="34" charset="0"/>
              </a:rPr>
              <a:t>a link in the service provision in different countries.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When an organization develops a concept for a new service, documenting the service should be part of the initial concept</a:t>
            </a:r>
            <a:r>
              <a:rPr lang="en-US" sz="1800" dirty="0">
                <a:effectLst/>
                <a:latin typeface="Calibri" panose="020F0502020204030204" pitchFamily="34" charset="0"/>
                <a:ea typeface="Calibri" panose="020F0502020204030204" pitchFamily="34" charset="0"/>
                <a:cs typeface="Arial" panose="020B0604020202020204" pitchFamily="34" charset="0"/>
              </a:rPr>
              <a:t>.</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sz="32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C65C810B-DA3D-4B07-A359-3CB7BD1D5D8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26170361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838200" y="2117603"/>
            <a:ext cx="3463414" cy="489948"/>
          </a:xfrm>
        </p:spPr>
        <p:txBody>
          <a:bodyPr vert="horz" lIns="91440" tIns="45720" rIns="91440" bIns="45720" rtlCol="0">
            <a:normAutofit fontScale="90000"/>
          </a:bodyPr>
          <a:lstStyle/>
          <a:p>
            <a:r>
              <a:rPr lang="en-US" sz="6000" b="1" dirty="0"/>
              <a:t>Process</a:t>
            </a: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graphicFrame>
        <p:nvGraphicFramePr>
          <p:cNvPr id="12" name="Title 4">
            <a:extLst>
              <a:ext uri="{FF2B5EF4-FFF2-40B4-BE49-F238E27FC236}">
                <a16:creationId xmlns:a16="http://schemas.microsoft.com/office/drawing/2014/main" id="{BDA20A23-A01B-46BB-90E2-AF7C9746B749}"/>
              </a:ext>
            </a:extLst>
          </p:cNvPr>
          <p:cNvGraphicFramePr/>
          <p:nvPr>
            <p:extLst>
              <p:ext uri="{D42A27DB-BD31-4B8C-83A1-F6EECF244321}">
                <p14:modId xmlns:p14="http://schemas.microsoft.com/office/powerpoint/2010/main" val="701207173"/>
              </p:ext>
            </p:extLst>
          </p:nvPr>
        </p:nvGraphicFramePr>
        <p:xfrm>
          <a:off x="4636008" y="1843283"/>
          <a:ext cx="6717792" cy="42858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descr="Graphical user interface, text, application, email&#10;&#10;Description automatically generated">
            <a:extLst>
              <a:ext uri="{FF2B5EF4-FFF2-40B4-BE49-F238E27FC236}">
                <a16:creationId xmlns:a16="http://schemas.microsoft.com/office/drawing/2014/main" id="{56029C48-CE41-4646-950D-FF6A8A0D1DF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81880" y="6221281"/>
            <a:ext cx="3291165" cy="551108"/>
          </a:xfrm>
          <a:prstGeom prst="rect">
            <a:avLst/>
          </a:prstGeom>
        </p:spPr>
      </p:pic>
    </p:spTree>
    <p:extLst>
      <p:ext uri="{BB962C8B-B14F-4D97-AF65-F5344CB8AC3E}">
        <p14:creationId xmlns:p14="http://schemas.microsoft.com/office/powerpoint/2010/main" val="36669409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sz="4400" b="1" dirty="0"/>
              <a:t/>
            </a:r>
            <a:br>
              <a:rPr lang="en-GB" sz="4400" b="1" dirty="0"/>
            </a:br>
            <a:r>
              <a:rPr lang="en-GB" sz="4400" b="1" dirty="0"/>
              <a:t>CSOs outreach work in reception and transit </a:t>
            </a:r>
            <a:r>
              <a:rPr lang="en-GB" sz="4400" b="1" dirty="0" err="1"/>
              <a:t>centers</a:t>
            </a:r>
            <a:r>
              <a:rPr lang="en-GB" sz="4400" b="1" dirty="0"/>
              <a:t> </a:t>
            </a:r>
            <a:r>
              <a:rPr lang="en-GB" sz="3100" dirty="0"/>
              <a:t> </a:t>
            </a: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indent="0" algn="just">
              <a:lnSpc>
                <a:spcPct val="107000"/>
              </a:lnSpc>
              <a:spcBef>
                <a:spcPts val="200"/>
              </a:spcBef>
              <a:spcAft>
                <a:spcPts val="600"/>
              </a:spcAft>
              <a:buNone/>
            </a:pPr>
            <a:r>
              <a:rPr lang="en-US" dirty="0">
                <a:latin typeface="Calibri" panose="020F0502020204030204" pitchFamily="34" charset="0"/>
                <a:ea typeface="Calibri" panose="020F0502020204030204" pitchFamily="34" charset="0"/>
                <a:cs typeface="Arial" panose="020B0604020202020204" pitchFamily="34" charset="0"/>
              </a:rPr>
              <a:t>Transferability (Context)</a:t>
            </a:r>
            <a:r>
              <a:rPr lang="en-US" dirty="0">
                <a:effectLst/>
                <a:latin typeface="Calibri" panose="020F0502020204030204" pitchFamily="34" charset="0"/>
                <a:ea typeface="Calibri" panose="020F0502020204030204" pitchFamily="34" charset="0"/>
                <a:cs typeface="Arial" panose="020B0604020202020204" pitchFamily="34" charset="0"/>
              </a:rPr>
              <a:t>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cs typeface="Arial" panose="020B0604020202020204" pitchFamily="34" charset="0"/>
              </a:rPr>
              <a:t>Lack</a:t>
            </a:r>
            <a:r>
              <a:rPr lang="en-US" dirty="0">
                <a:latin typeface="Calibri" panose="020F0502020204030204" pitchFamily="34" charset="0"/>
                <a:ea typeface="Calibri" panose="020F0502020204030204" pitchFamily="34" charset="0"/>
                <a:cs typeface="Arial" panose="020B0604020202020204" pitchFamily="34" charset="0"/>
              </a:rPr>
              <a:t> of NRM within reception/transit centers, or coordination between the border police and the identification/referral services.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ea typeface="Calibri" panose="020F0502020204030204" pitchFamily="34" charset="0"/>
                <a:cs typeface="Arial" panose="020B0604020202020204" pitchFamily="34" charset="0"/>
              </a:rPr>
              <a:t>Fast moving vulnerable population that experience multiple traumas and are a high-risk group for human trafficking.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ea typeface="Calibri" panose="020F0502020204030204" pitchFamily="34" charset="0"/>
                <a:cs typeface="Arial" panose="020B0604020202020204" pitchFamily="34" charset="0"/>
              </a:rPr>
              <a:t>Insufficient awareness about smuggling of people and human trafficking, among the local population.</a:t>
            </a: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C72D6A3D-AAE5-4A54-B438-C7B1AD37DEA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11847437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112539"/>
            <a:ext cx="9057640" cy="377054"/>
          </a:xfrm>
        </p:spPr>
        <p:txBody>
          <a:bodyPr vert="horz" lIns="91440" tIns="45720" rIns="91440" bIns="45720" rtlCol="0">
            <a:normAutofit fontScale="90000"/>
          </a:bodyPr>
          <a:lstStyle/>
          <a:p>
            <a:r>
              <a:rPr lang="en-GB" sz="4400" b="1" dirty="0"/>
              <a:t/>
            </a:r>
            <a:br>
              <a:rPr lang="en-GB" sz="4400" b="1" dirty="0"/>
            </a:br>
            <a:r>
              <a:rPr lang="en-GB" sz="4400" b="1" dirty="0"/>
              <a:t>CSOs outreach work in reception and transit </a:t>
            </a:r>
            <a:r>
              <a:rPr lang="en-GB" sz="4400" b="1" dirty="0" err="1"/>
              <a:t>centers</a:t>
            </a:r>
            <a:r>
              <a:rPr lang="en-GB" sz="4400" b="1" dirty="0"/>
              <a:t> </a:t>
            </a:r>
            <a:r>
              <a:rPr lang="en-GB" sz="3100" dirty="0"/>
              <a:t> </a:t>
            </a: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indent="0" algn="just">
              <a:lnSpc>
                <a:spcPct val="107000"/>
              </a:lnSpc>
              <a:spcBef>
                <a:spcPts val="200"/>
              </a:spcBef>
              <a:spcAft>
                <a:spcPts val="600"/>
              </a:spcAft>
              <a:buNone/>
            </a:pPr>
            <a:r>
              <a:rPr lang="en-US" sz="3000" dirty="0">
                <a:latin typeface="Calibri" panose="020F0502020204030204" pitchFamily="34" charset="0"/>
                <a:ea typeface="Calibri" panose="020F0502020204030204" pitchFamily="34" charset="0"/>
                <a:cs typeface="Arial" panose="020B0604020202020204" pitchFamily="34" charset="0"/>
              </a:rPr>
              <a:t>Transferability (Applicability)</a:t>
            </a:r>
            <a:r>
              <a:rPr lang="en-US" sz="3000" dirty="0">
                <a:effectLst/>
                <a:latin typeface="Calibri" panose="020F0502020204030204" pitchFamily="34" charset="0"/>
                <a:ea typeface="Calibri" panose="020F0502020204030204" pitchFamily="34" charset="0"/>
                <a:cs typeface="Arial" panose="020B0604020202020204" pitchFamily="34" charset="0"/>
              </a:rPr>
              <a:t>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NRM is in place, and CSO have a role</a:t>
            </a:r>
            <a:r>
              <a:rPr lang="en-US" dirty="0">
                <a:effectLst/>
                <a:latin typeface="Calibri" panose="020F0502020204030204" pitchFamily="34" charset="0"/>
                <a:ea typeface="Calibri" panose="020F0502020204030204" pitchFamily="34" charset="0"/>
                <a:cs typeface="Calibri" panose="020F0502020204030204" pitchFamily="34" charset="0"/>
              </a:rPr>
              <a:t> clearly articulated in the regulatory framework. </a:t>
            </a: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 state authorities are ready and willing to cooperate with CSOs.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Skilled and experienced CSOs professionals exist and can provide highly specialized service. </a:t>
            </a:r>
            <a:endParaRPr lang="en-US" dirty="0">
              <a:solidFill>
                <a:srgbClr val="000000"/>
              </a:solidFill>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All parties are open to cross-border communication and cooperation.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Low level of awareness and knowledge on human trafficking among the vulnerable population.</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883A4F1F-393C-439C-A8A4-1DF5CEBF82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32879648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16922" y="1301066"/>
            <a:ext cx="9057640" cy="377054"/>
          </a:xfrm>
        </p:spPr>
        <p:txBody>
          <a:bodyPr vert="horz" lIns="91440" tIns="45720" rIns="91440" bIns="45720" rtlCol="0">
            <a:normAutofit fontScale="90000"/>
          </a:bodyPr>
          <a:lstStyle/>
          <a:p>
            <a:r>
              <a:rPr lang="en-GB" sz="4400" b="1" dirty="0"/>
              <a:t/>
            </a:r>
            <a:br>
              <a:rPr lang="en-GB" sz="4400" b="1" dirty="0"/>
            </a:br>
            <a:r>
              <a:rPr lang="en-GB" sz="4400" b="1" kern="1200" dirty="0"/>
              <a:t>Model of social work in an emergency </a:t>
            </a:r>
            <a:br>
              <a:rPr lang="en-GB" sz="4400" b="1" kern="1200" dirty="0"/>
            </a:br>
            <a:r>
              <a:rPr lang="en-GB" sz="3100" kern="1200" dirty="0"/>
              <a:t>(North Macedonia)</a:t>
            </a: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fontScale="92500"/>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 Ministry of Labour and Social Policy in partnership with CSOs and IOs.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In 2015 and 2016, large influx of people on the move arriving at the border. Border</a:t>
            </a:r>
            <a:r>
              <a:rPr lang="en-US" dirty="0">
                <a:effectLst/>
                <a:latin typeface="Calibri" panose="020F0502020204030204" pitchFamily="34" charset="0"/>
                <a:ea typeface="Calibri" panose="020F0502020204030204" pitchFamily="34" charset="0"/>
                <a:cs typeface="Arial" panose="020B0604020202020204" pitchFamily="34" charset="0"/>
              </a:rPr>
              <a:t> police lacks human capacity/knowledge to identify or support people who need protection.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At the beginning, there was no presence of the local Centre for Social Works (CSW) and lack of response to protection needs of the in-transit population.</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Placement of case managers in the Reception/Transit Centers, to ensure identification of vulnerable population and access to protection services. </a:t>
            </a:r>
            <a:r>
              <a:rPr lang="en-US" dirty="0">
                <a:effectLst/>
                <a:latin typeface="Calibri" panose="020F0502020204030204" pitchFamily="34" charset="0"/>
                <a:ea typeface="Calibri" panose="020F0502020204030204" pitchFamily="34" charset="0"/>
                <a:cs typeface="Calibri" panose="020F0502020204030204" pitchFamily="34" charset="0"/>
              </a:rPr>
              <a:t>Each CSW appointed a focal point for people on the move thus </a:t>
            </a:r>
            <a:r>
              <a:rPr lang="en-US" dirty="0">
                <a:latin typeface="Calibri" panose="020F0502020204030204" pitchFamily="34" charset="0"/>
                <a:ea typeface="Calibri" panose="020F0502020204030204" pitchFamily="34" charset="0"/>
                <a:cs typeface="Calibri" panose="020F0502020204030204" pitchFamily="34" charset="0"/>
              </a:rPr>
              <a:t>creating a link between the CSWs and the case </a:t>
            </a:r>
            <a:r>
              <a:rPr lang="en-US" dirty="0">
                <a:effectLst/>
                <a:latin typeface="Calibri" panose="020F0502020204030204" pitchFamily="34" charset="0"/>
                <a:ea typeface="Calibri" panose="020F0502020204030204" pitchFamily="34" charset="0"/>
                <a:cs typeface="Calibri" panose="020F0502020204030204" pitchFamily="34" charset="0"/>
              </a:rPr>
              <a:t>managers.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5342B0AB-02B4-4D1C-821D-2027D6B032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35808638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25800" y="1215455"/>
            <a:ext cx="9057640" cy="377054"/>
          </a:xfrm>
        </p:spPr>
        <p:txBody>
          <a:bodyPr vert="horz" lIns="91440" tIns="45720" rIns="91440" bIns="45720" rtlCol="0">
            <a:normAutofit fontScale="90000"/>
          </a:bodyPr>
          <a:lstStyle/>
          <a:p>
            <a:r>
              <a:rPr lang="en-GB" sz="4400" b="1" dirty="0"/>
              <a:t/>
            </a:r>
            <a:br>
              <a:rPr lang="en-GB" sz="4400" b="1" dirty="0"/>
            </a:br>
            <a:r>
              <a:rPr lang="en-GB" sz="4400" b="1" dirty="0"/>
              <a:t/>
            </a:r>
            <a:br>
              <a:rPr lang="en-GB" sz="4400" b="1" dirty="0"/>
            </a:br>
            <a:r>
              <a:rPr lang="en-GB" sz="4400" b="1" kern="1200" dirty="0"/>
              <a:t>Model of social work in an emergency </a:t>
            </a:r>
            <a:br>
              <a:rPr lang="en-GB" sz="4400" b="1" kern="120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Main role to identify vulnerable groups of people and match them with services that they might </a:t>
            </a:r>
            <a:r>
              <a:rPr lang="en-US" dirty="0">
                <a:latin typeface="Calibri" panose="020F0502020204030204" pitchFamily="34" charset="0"/>
                <a:ea typeface="Calibri" panose="020F0502020204030204" pitchFamily="34" charset="0"/>
                <a:cs typeface="Arial" panose="020B0604020202020204" pitchFamily="34" charset="0"/>
              </a:rPr>
              <a:t>need (guardian appointment</a:t>
            </a:r>
            <a:r>
              <a:rPr lang="en-US" dirty="0">
                <a:effectLst/>
                <a:latin typeface="Calibri" panose="020F0502020204030204" pitchFamily="34" charset="0"/>
                <a:ea typeface="Calibri" panose="020F0502020204030204" pitchFamily="34" charset="0"/>
                <a:cs typeface="Arial" panose="020B0604020202020204" pitchFamily="34" charset="0"/>
              </a:rPr>
              <a:t>, access to health services, accommodation in asylum center, access to  a safe house </a:t>
            </a:r>
            <a:r>
              <a:rPr lang="en-US" dirty="0" err="1">
                <a:effectLst/>
                <a:latin typeface="Calibri" panose="020F0502020204030204" pitchFamily="34" charset="0"/>
                <a:ea typeface="Calibri" panose="020F0502020204030204" pitchFamily="34" charset="0"/>
                <a:cs typeface="Arial" panose="020B0604020202020204" pitchFamily="34" charset="0"/>
              </a:rPr>
              <a:t>etc</a:t>
            </a:r>
            <a:r>
              <a:rPr lang="en-US" dirty="0">
                <a:effectLst/>
                <a:latin typeface="Calibri" panose="020F0502020204030204" pitchFamily="34" charset="0"/>
                <a:ea typeface="Calibri" panose="020F0502020204030204" pitchFamily="34" charset="0"/>
                <a:cs typeface="Arial" panose="020B0604020202020204" pitchFamily="34" charset="0"/>
              </a:rPr>
              <a:t>).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 case managers served as a coordinator and a link between different systems, social protection, health, asylum, etc.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First time </a:t>
            </a:r>
            <a:r>
              <a:rPr lang="en-US" dirty="0">
                <a:effectLst/>
                <a:latin typeface="Calibri" panose="020F0502020204030204" pitchFamily="34" charset="0"/>
                <a:ea typeface="Calibri" panose="020F0502020204030204" pitchFamily="34" charset="0"/>
                <a:cs typeface="Calibri" panose="020F0502020204030204" pitchFamily="34" charset="0"/>
              </a:rPr>
              <a:t>social protection system was involved or directly providing services in emergencies. The state Institute for Social Activities developed a training package and trained state social workers.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DDB5EDE2-757C-407A-8559-56A4284B9E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34393969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16922" y="1489593"/>
            <a:ext cx="9057640" cy="377054"/>
          </a:xfrm>
        </p:spPr>
        <p:txBody>
          <a:bodyPr vert="horz" lIns="91440" tIns="45720" rIns="91440" bIns="45720" rtlCol="0">
            <a:normAutofit fontScale="90000"/>
          </a:bodyPr>
          <a:lstStyle/>
          <a:p>
            <a:r>
              <a:rPr lang="en-GB" sz="4400" b="1" dirty="0"/>
              <a:t/>
            </a:r>
            <a:br>
              <a:rPr lang="en-GB" sz="4400" b="1" dirty="0"/>
            </a:br>
            <a:r>
              <a:rPr lang="en-GB" sz="4400" b="1" kern="1200" dirty="0"/>
              <a:t>Model of social work in an emergency </a:t>
            </a:r>
            <a:br>
              <a:rPr lang="en-GB" sz="4400" b="1" kern="120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lnSpcReduction="10000"/>
          </a:bodyPr>
          <a:lstStyle/>
          <a:p>
            <a:pPr marL="0" indent="0">
              <a:lnSpc>
                <a:spcPct val="107000"/>
              </a:lnSpc>
              <a:spcBef>
                <a:spcPts val="200"/>
              </a:spcBef>
              <a:spcAft>
                <a:spcPts val="600"/>
              </a:spcAft>
              <a:buClr>
                <a:schemeClr val="accent4"/>
              </a:buClr>
              <a:buNone/>
            </a:pPr>
            <a:r>
              <a:rPr lang="en-US" dirty="0">
                <a:latin typeface="Calibri" panose="020F0502020204030204" pitchFamily="34" charset="0"/>
                <a:ea typeface="Calibri" panose="020F0502020204030204" pitchFamily="34" charset="0"/>
                <a:cs typeface="Arial" panose="020B0604020202020204" pitchFamily="34" charset="0"/>
              </a:rPr>
              <a:t>Results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A model for social work in emergency developed. The model includes initial assessment and interview with the vulnerable person, development of personalized plan, referral and access to services, development of training material and training of staff.</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An exit and sustainability strategy agreed between MoLSP and the donor, at highest level.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Inter-agency coordination and referral was strengthened, and information sharing was improved. </a:t>
            </a:r>
          </a:p>
          <a:p>
            <a:pPr marL="0" indent="0">
              <a:lnSpc>
                <a:spcPct val="107000"/>
              </a:lnSpc>
              <a:spcBef>
                <a:spcPts val="200"/>
              </a:spcBef>
              <a:spcAft>
                <a:spcPts val="6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 </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502ED2B7-AC2E-4CEB-A70A-C70418364EE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20522988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16922" y="1489593"/>
            <a:ext cx="9057640" cy="377054"/>
          </a:xfrm>
        </p:spPr>
        <p:txBody>
          <a:bodyPr vert="horz" lIns="91440" tIns="45720" rIns="91440" bIns="45720" rtlCol="0">
            <a:normAutofit fontScale="90000"/>
          </a:bodyPr>
          <a:lstStyle/>
          <a:p>
            <a:r>
              <a:rPr lang="en-GB" sz="4400" b="1" dirty="0"/>
              <a:t/>
            </a:r>
            <a:br>
              <a:rPr lang="en-GB" sz="4400" b="1" dirty="0"/>
            </a:br>
            <a:r>
              <a:rPr lang="en-GB" sz="4400" b="1" kern="1200" dirty="0"/>
              <a:t>Model of social work in an emergency </a:t>
            </a:r>
            <a:br>
              <a:rPr lang="en-GB" sz="4400" b="1" kern="120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0" indent="0">
              <a:lnSpc>
                <a:spcPct val="107000"/>
              </a:lnSpc>
              <a:spcBef>
                <a:spcPts val="200"/>
              </a:spcBef>
              <a:spcAft>
                <a:spcPts val="600"/>
              </a:spcAft>
              <a:buClr>
                <a:schemeClr val="accent4"/>
              </a:buClr>
              <a:buNone/>
            </a:pPr>
            <a:r>
              <a:rPr lang="en-US" dirty="0">
                <a:latin typeface="Calibri" panose="020F0502020204030204" pitchFamily="34" charset="0"/>
                <a:ea typeface="Calibri" panose="020F0502020204030204" pitchFamily="34" charset="0"/>
                <a:cs typeface="Arial" panose="020B0604020202020204" pitchFamily="34" charset="0"/>
              </a:rPr>
              <a:t>Innovation/Lessons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ea typeface="Calibri" panose="020F0502020204030204" pitchFamily="34" charset="0"/>
                <a:cs typeface="Arial" panose="020B0604020202020204" pitchFamily="34" charset="0"/>
              </a:rPr>
              <a:t>The </a:t>
            </a:r>
            <a:r>
              <a:rPr lang="en-US" dirty="0">
                <a:latin typeface="Calibri" panose="020F0502020204030204" pitchFamily="34" charset="0"/>
                <a:ea typeface="Calibri" panose="020F0502020204030204" pitchFamily="34" charset="0"/>
                <a:cs typeface="Calibri" panose="020F0502020204030204" pitchFamily="34" charset="0"/>
              </a:rPr>
              <a:t>innovative approach is training social workers to work in emergency.</a:t>
            </a:r>
            <a:r>
              <a:rPr lang="en-US" dirty="0">
                <a:latin typeface="Calibri" panose="020F0502020204030204" pitchFamily="34" charset="0"/>
                <a:ea typeface="Calibri" panose="020F0502020204030204" pitchFamily="34" charset="0"/>
                <a:cs typeface="Arial" panose="020B0604020202020204" pitchFamily="34" charset="0"/>
              </a:rPr>
              <a:t> Prior to modeling this approach, the social worker did not know what to do in an emergency and didn’t want to be included.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This </a:t>
            </a:r>
            <a:r>
              <a:rPr lang="en-US" dirty="0">
                <a:effectLst/>
                <a:latin typeface="Calibri" panose="020F0502020204030204" pitchFamily="34" charset="0"/>
                <a:ea typeface="Calibri" panose="020F0502020204030204" pitchFamily="34" charset="0"/>
                <a:cs typeface="Calibri" panose="020F0502020204030204" pitchFamily="34" charset="0"/>
              </a:rPr>
              <a:t>approach</a:t>
            </a:r>
            <a:r>
              <a:rPr lang="en-US" dirty="0">
                <a:effectLst/>
                <a:latin typeface="Calibri" panose="020F0502020204030204" pitchFamily="34" charset="0"/>
                <a:ea typeface="Calibri" panose="020F0502020204030204" pitchFamily="34" charset="0"/>
                <a:cs typeface="Arial" panose="020B0604020202020204" pitchFamily="34" charset="0"/>
              </a:rPr>
              <a:t> involved hiring case managers outside of the system. Requires building trust and cooperation with colleagues who were inside the system. Better to hire from inside the system. </a:t>
            </a:r>
          </a:p>
          <a:p>
            <a:pPr marL="0" indent="0">
              <a:lnSpc>
                <a:spcPct val="107000"/>
              </a:lnSpc>
              <a:spcBef>
                <a:spcPts val="200"/>
              </a:spcBef>
              <a:spcAft>
                <a:spcPts val="600"/>
              </a:spcAft>
              <a:buNone/>
            </a:pPr>
            <a:r>
              <a:rPr lang="en-US" sz="1800" dirty="0">
                <a:effectLst/>
                <a:latin typeface="Calibri" panose="020F0502020204030204" pitchFamily="34" charset="0"/>
                <a:ea typeface="Calibri" panose="020F0502020204030204" pitchFamily="34" charset="0"/>
                <a:cs typeface="Arial" panose="020B0604020202020204" pitchFamily="34" charset="0"/>
              </a:rPr>
              <a:t> </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BCB311D7-8DFE-4422-9EA6-59ABA7B5201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50751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16922" y="1403982"/>
            <a:ext cx="9057640" cy="377054"/>
          </a:xfrm>
        </p:spPr>
        <p:txBody>
          <a:bodyPr vert="horz" lIns="91440" tIns="45720" rIns="91440" bIns="45720" rtlCol="0">
            <a:normAutofit fontScale="90000"/>
          </a:bodyPr>
          <a:lstStyle/>
          <a:p>
            <a:r>
              <a:rPr lang="en-GB" sz="4400" b="1" dirty="0"/>
              <a:t/>
            </a:r>
            <a:br>
              <a:rPr lang="en-GB" sz="4400" b="1" dirty="0"/>
            </a:br>
            <a:r>
              <a:rPr lang="en-GB" sz="4400" b="1" kern="1200" dirty="0"/>
              <a:t>Model of social work in an emergency </a:t>
            </a:r>
            <a:br>
              <a:rPr lang="en-GB" sz="4400" b="1" kern="120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0" indent="0">
              <a:lnSpc>
                <a:spcPct val="107000"/>
              </a:lnSpc>
              <a:spcBef>
                <a:spcPts val="200"/>
              </a:spcBef>
              <a:spcAft>
                <a:spcPts val="600"/>
              </a:spcAft>
              <a:buClr>
                <a:schemeClr val="accent4"/>
              </a:buClr>
              <a:buNone/>
            </a:pPr>
            <a:r>
              <a:rPr lang="en-US" dirty="0">
                <a:latin typeface="Calibri" panose="020F0502020204030204" pitchFamily="34" charset="0"/>
                <a:ea typeface="Calibri" panose="020F0502020204030204" pitchFamily="34" charset="0"/>
                <a:cs typeface="Arial" panose="020B0604020202020204" pitchFamily="34" charset="0"/>
              </a:rPr>
              <a:t>Transferability (Context)</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An emergency where the affected population needs social protection services.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Lack of knowledge and skills of border authorities </a:t>
            </a:r>
            <a:r>
              <a:rPr lang="en-US" dirty="0">
                <a:effectLst/>
                <a:latin typeface="Calibri" panose="020F0502020204030204" pitchFamily="34" charset="0"/>
                <a:ea typeface="Calibri" panose="020F0502020204030204" pitchFamily="34" charset="0"/>
                <a:cs typeface="Arial" panose="020B0604020202020204" pitchFamily="34" charset="0"/>
              </a:rPr>
              <a:t>to identify and/or support people who are need of protection.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Insufficient knowledge among social workers to respond to protection needs in an emergency.</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Poor inter-agency cooperation.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Bef>
                <a:spcPts val="200"/>
              </a:spcBef>
              <a:spcAft>
                <a:spcPts val="600"/>
              </a:spcAft>
              <a:buNone/>
            </a:pPr>
            <a:r>
              <a:rPr lang="en-US" dirty="0">
                <a:effectLst/>
                <a:latin typeface="Calibri" panose="020F0502020204030204" pitchFamily="34" charset="0"/>
                <a:ea typeface="Calibri" panose="020F0502020204030204" pitchFamily="34" charset="0"/>
                <a:cs typeface="Arial" panose="020B0604020202020204" pitchFamily="34" charset="0"/>
              </a:rPr>
              <a:t> </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B2AF0A6F-BA15-4D66-89C6-362DDE0B235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302410723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16922" y="1489593"/>
            <a:ext cx="9057640" cy="377054"/>
          </a:xfrm>
        </p:spPr>
        <p:txBody>
          <a:bodyPr vert="horz" lIns="91440" tIns="45720" rIns="91440" bIns="45720" rtlCol="0">
            <a:normAutofit fontScale="90000"/>
          </a:bodyPr>
          <a:lstStyle/>
          <a:p>
            <a:r>
              <a:rPr lang="en-GB" sz="4400" b="1" dirty="0"/>
              <a:t/>
            </a:r>
            <a:br>
              <a:rPr lang="en-GB" sz="4400" b="1" dirty="0"/>
            </a:br>
            <a:r>
              <a:rPr lang="en-GB" sz="4400" b="1" kern="1200" dirty="0"/>
              <a:t>Model of social work in an emergency </a:t>
            </a:r>
            <a:br>
              <a:rPr lang="en-GB" sz="4400" b="1" kern="120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0" indent="0">
              <a:lnSpc>
                <a:spcPct val="107000"/>
              </a:lnSpc>
              <a:spcBef>
                <a:spcPts val="200"/>
              </a:spcBef>
              <a:spcAft>
                <a:spcPts val="600"/>
              </a:spcAft>
              <a:buClr>
                <a:schemeClr val="accent4"/>
              </a:buClr>
              <a:buNone/>
            </a:pPr>
            <a:r>
              <a:rPr lang="en-US" dirty="0">
                <a:latin typeface="Calibri" panose="020F0502020204030204" pitchFamily="34" charset="0"/>
                <a:ea typeface="Calibri" panose="020F0502020204030204" pitchFamily="34" charset="0"/>
                <a:cs typeface="Arial" panose="020B0604020202020204" pitchFamily="34" charset="0"/>
              </a:rPr>
              <a:t>Transferability (</a:t>
            </a:r>
            <a:r>
              <a:rPr lang="en-US" sz="2800" dirty="0">
                <a:effectLst/>
                <a:latin typeface="Calibri" panose="020F0502020204030204" pitchFamily="34" charset="0"/>
                <a:ea typeface="Calibri" panose="020F0502020204030204" pitchFamily="34" charset="0"/>
                <a:cs typeface="Arial" panose="020B0604020202020204" pitchFamily="34" charset="0"/>
              </a:rPr>
              <a:t>Applicability)</a:t>
            </a: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There is a fully established and functional social protection system.</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The social protection system is accommodating, focused on peoples` needs and protection of their rights.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There is a legal and/or administrative framework that ensures the model is embedded in the social protection system.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There are sufficient human resources within the state social protection system.</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Bef>
                <a:spcPts val="200"/>
              </a:spcBef>
              <a:spcAft>
                <a:spcPts val="600"/>
              </a:spcAft>
              <a:buNone/>
            </a:pPr>
            <a:r>
              <a:rPr lang="en-US" dirty="0">
                <a:effectLst/>
                <a:latin typeface="Calibri" panose="020F0502020204030204" pitchFamily="34" charset="0"/>
                <a:ea typeface="Calibri" panose="020F0502020204030204" pitchFamily="34" charset="0"/>
                <a:cs typeface="Arial" panose="020B0604020202020204" pitchFamily="34" charset="0"/>
              </a:rPr>
              <a:t> </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3E8CB30F-C196-4EDD-B1AD-254B0BF6DF4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39685264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16922" y="1301066"/>
            <a:ext cx="9057640" cy="377054"/>
          </a:xfrm>
        </p:spPr>
        <p:txBody>
          <a:bodyPr vert="horz" lIns="91440" tIns="45720" rIns="91440" bIns="45720" rtlCol="0">
            <a:normAutofit fontScale="90000"/>
          </a:bodyPr>
          <a:lstStyle/>
          <a:p>
            <a:r>
              <a:rPr lang="en-GB" sz="4400" b="1" dirty="0"/>
              <a:t/>
            </a:r>
            <a:br>
              <a:rPr lang="en-GB" sz="4400" b="1" dirty="0"/>
            </a:br>
            <a:r>
              <a:rPr lang="en-GB" sz="4400" b="1" kern="1200" dirty="0"/>
              <a:t/>
            </a:r>
            <a:br>
              <a:rPr lang="en-GB" sz="4400" b="1" kern="1200" dirty="0"/>
            </a:br>
            <a:r>
              <a:rPr lang="en-GB" sz="4400" dirty="0">
                <a:solidFill>
                  <a:prstClr val="black">
                    <a:hueOff val="0"/>
                    <a:satOff val="0"/>
                    <a:lumOff val="0"/>
                    <a:alphaOff val="0"/>
                  </a:prstClr>
                </a:solidFill>
                <a:latin typeface="Calibri" panose="020F0502020204030204"/>
                <a:ea typeface="+mn-ea"/>
                <a:cs typeface="+mn-cs"/>
              </a:rPr>
              <a:t>Continuous training on the asylum process for all police officers working on asylum </a:t>
            </a:r>
            <a:r>
              <a:rPr lang="en-GB" sz="3100" dirty="0">
                <a:solidFill>
                  <a:prstClr val="black">
                    <a:hueOff val="0"/>
                    <a:satOff val="0"/>
                    <a:lumOff val="0"/>
                    <a:alphaOff val="0"/>
                  </a:prstClr>
                </a:solidFill>
                <a:latin typeface="Calibri" panose="020F0502020204030204"/>
                <a:ea typeface="+mn-ea"/>
                <a:cs typeface="+mn-cs"/>
              </a:rPr>
              <a:t>(North Macedonia)</a:t>
            </a:r>
            <a:r>
              <a:rPr lang="en-GB" sz="3100" b="1" kern="1200" dirty="0"/>
              <a:t> </a:t>
            </a:r>
            <a:r>
              <a:rPr lang="en-GB" sz="4400" b="1" kern="1200" dirty="0"/>
              <a:t/>
            </a:r>
            <a:br>
              <a:rPr lang="en-GB" sz="4400" b="1" kern="120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906682"/>
            <a:ext cx="11372295" cy="5133310"/>
          </a:xfrm>
        </p:spPr>
        <p:txBody>
          <a:bodyPr>
            <a:normAutofit fontScale="62500" lnSpcReduction="20000"/>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4500" dirty="0">
                <a:effectLst/>
                <a:latin typeface="Calibri" panose="020F0502020204030204" pitchFamily="34" charset="0"/>
                <a:ea typeface="Calibri" panose="020F0502020204030204" pitchFamily="34" charset="0"/>
                <a:cs typeface="Arial" panose="020B0604020202020204" pitchFamily="34" charset="0"/>
              </a:rPr>
              <a:t>The Sector for Asylum withing MoI </a:t>
            </a:r>
            <a:r>
              <a:rPr lang="en-US" sz="4500" dirty="0">
                <a:latin typeface="Calibri" panose="020F0502020204030204" pitchFamily="34" charset="0"/>
                <a:ea typeface="Calibri" panose="020F0502020204030204" pitchFamily="34" charset="0"/>
                <a:cs typeface="Arial" panose="020B0604020202020204" pitchFamily="34" charset="0"/>
              </a:rPr>
              <a:t>established a system for continuous training</a:t>
            </a:r>
            <a:endParaRPr lang="en-US" sz="4500"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4500" dirty="0">
                <a:latin typeface="Calibri" panose="020F0502020204030204" pitchFamily="34" charset="0"/>
                <a:ea typeface="Calibri" panose="020F0502020204030204" pitchFamily="34" charset="0"/>
                <a:cs typeface="Arial" panose="020B0604020202020204" pitchFamily="34" charset="0"/>
              </a:rPr>
              <a:t>Or</a:t>
            </a:r>
            <a:r>
              <a:rPr lang="en-US" sz="4500" dirty="0">
                <a:effectLst/>
                <a:latin typeface="Calibri" panose="020F0502020204030204" pitchFamily="34" charset="0"/>
                <a:ea typeface="Calibri" panose="020F0502020204030204" pitchFamily="34" charset="0"/>
                <a:cs typeface="Arial" panose="020B0604020202020204" pitchFamily="34" charset="0"/>
              </a:rPr>
              <a:t>ganization of training for all first contact officials from the border crossing point and from the local police stations working on asylum.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4500" dirty="0">
                <a:effectLst/>
                <a:latin typeface="Calibri" panose="020F0502020204030204" pitchFamily="34" charset="0"/>
                <a:ea typeface="Calibri" panose="020F0502020204030204" pitchFamily="34" charset="0"/>
                <a:cs typeface="Arial" panose="020B0604020202020204" pitchFamily="34" charset="0"/>
              </a:rPr>
              <a:t>The aim is to unify the asylum procedure in all police stations.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4500" dirty="0">
                <a:effectLst/>
                <a:latin typeface="Calibri" panose="020F0502020204030204" pitchFamily="34" charset="0"/>
                <a:ea typeface="Calibri" panose="020F0502020204030204" pitchFamily="34" charset="0"/>
                <a:cs typeface="Arial" panose="020B0604020202020204" pitchFamily="34" charset="0"/>
              </a:rPr>
              <a:t>The Sector prepares an annual programme and plan with all activities and trainings planned for the year. Approximately 50 days of training are allocated on annual basis to cover training for all police stations.</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Bef>
                <a:spcPts val="200"/>
              </a:spcBef>
              <a:spcAft>
                <a:spcPts val="600"/>
              </a:spcAft>
              <a:buNone/>
            </a:pPr>
            <a:r>
              <a:rPr lang="en-US" dirty="0">
                <a:effectLst/>
                <a:latin typeface="Calibri" panose="020F0502020204030204" pitchFamily="34" charset="0"/>
                <a:ea typeface="Calibri" panose="020F0502020204030204" pitchFamily="34" charset="0"/>
                <a:cs typeface="Arial" panose="020B0604020202020204" pitchFamily="34" charset="0"/>
              </a:rPr>
              <a:t> </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DA08EF38-B9BA-4D8F-A30D-AF2FD40981F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19651170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134360" y="1540763"/>
            <a:ext cx="9057640" cy="377054"/>
          </a:xfrm>
        </p:spPr>
        <p:txBody>
          <a:bodyPr vert="horz" lIns="91440" tIns="45720" rIns="91440" bIns="45720" rtlCol="0">
            <a:normAutofit fontScale="90000"/>
          </a:bodyPr>
          <a:lstStyle/>
          <a:p>
            <a:r>
              <a:rPr lang="en-GB" sz="4400" b="1" dirty="0"/>
              <a:t/>
            </a:r>
            <a:br>
              <a:rPr lang="en-GB" sz="4400" b="1" dirty="0"/>
            </a:br>
            <a:r>
              <a:rPr lang="en-GB" sz="4400" b="1" kern="1200" dirty="0"/>
              <a:t/>
            </a:r>
            <a:br>
              <a:rPr lang="en-GB" sz="4400" b="1" kern="1200" dirty="0"/>
            </a:br>
            <a:r>
              <a:rPr lang="en-GB" sz="4400" dirty="0">
                <a:solidFill>
                  <a:prstClr val="black">
                    <a:hueOff val="0"/>
                    <a:satOff val="0"/>
                    <a:lumOff val="0"/>
                    <a:alphaOff val="0"/>
                  </a:prstClr>
                </a:solidFill>
                <a:latin typeface="Calibri" panose="020F0502020204030204"/>
                <a:ea typeface="+mn-ea"/>
                <a:cs typeface="+mn-cs"/>
              </a:rPr>
              <a:t>Continuous training on the asylum process for all police officers working on asylum</a:t>
            </a:r>
            <a:r>
              <a:rPr lang="en-GB" sz="3100" dirty="0">
                <a:solidFill>
                  <a:prstClr val="black">
                    <a:hueOff val="0"/>
                    <a:satOff val="0"/>
                    <a:lumOff val="0"/>
                    <a:alphaOff val="0"/>
                  </a:prstClr>
                </a:solidFill>
                <a:latin typeface="Calibri" panose="020F0502020204030204"/>
                <a:ea typeface="+mn-ea"/>
                <a:cs typeface="+mn-cs"/>
              </a:rPr>
              <a:t/>
            </a:r>
            <a:br>
              <a:rPr lang="en-GB" sz="3100" dirty="0">
                <a:solidFill>
                  <a:prstClr val="black">
                    <a:hueOff val="0"/>
                    <a:satOff val="0"/>
                    <a:lumOff val="0"/>
                    <a:alphaOff val="0"/>
                  </a:prstClr>
                </a:solidFill>
                <a:latin typeface="Calibri" panose="020F0502020204030204"/>
                <a:ea typeface="+mn-ea"/>
                <a:cs typeface="+mn-cs"/>
              </a:rPr>
            </a:br>
            <a:r>
              <a:rPr lang="en-GB" sz="4400" b="1" kern="1200" dirty="0"/>
              <a:t/>
            </a:r>
            <a:br>
              <a:rPr lang="en-GB" sz="4400" b="1" kern="120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337306" y="1831247"/>
            <a:ext cx="11372295" cy="4873625"/>
          </a:xfrm>
        </p:spPr>
        <p:txBody>
          <a:bodyPr>
            <a:normAutofit/>
          </a:bodyPr>
          <a:lstStyle/>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sz="2800" dirty="0">
                <a:effectLst/>
                <a:latin typeface="Calibri" panose="020F0502020204030204" pitchFamily="34" charset="0"/>
                <a:ea typeface="Calibri" panose="020F0502020204030204" pitchFamily="34" charset="0"/>
                <a:cs typeface="Arial" panose="020B0604020202020204" pitchFamily="34" charset="0"/>
              </a:rPr>
              <a:t>The trainings are institutionalized within the Sector.</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Developed the training materials based on the legal requirements and the standards/guidelines from the European Asylum Support Office.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Each year they conduct trainings of selected staff in all police stations and then the trained selected staff transfers the knowledge to other colleagues within the same police station. Approximately 20 persons per police station are trained every year</a:t>
            </a:r>
            <a:r>
              <a:rPr lang="en-US" sz="2000" dirty="0">
                <a:effectLst/>
                <a:latin typeface="Calibri" panose="020F0502020204030204" pitchFamily="34" charset="0"/>
                <a:ea typeface="Calibri" panose="020F0502020204030204" pitchFamily="34" charset="0"/>
                <a:cs typeface="Arial" panose="020B0604020202020204" pitchFamily="34" charset="0"/>
              </a:rPr>
              <a:t>.</a:t>
            </a: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sz="3000" dirty="0">
              <a:latin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6" name="Picture 5" descr="Graphical user interface, text, application, email&#10;&#10;Description automatically generated">
            <a:extLst>
              <a:ext uri="{FF2B5EF4-FFF2-40B4-BE49-F238E27FC236}">
                <a16:creationId xmlns:a16="http://schemas.microsoft.com/office/drawing/2014/main" id="{10F06AC2-37F8-4D1B-8EA4-EBA2ADB90D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3362507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838200" y="2188723"/>
            <a:ext cx="3463414" cy="489948"/>
          </a:xfrm>
        </p:spPr>
        <p:txBody>
          <a:bodyPr vert="horz" lIns="91440" tIns="45720" rIns="91440" bIns="45720" rtlCol="0">
            <a:normAutofit fontScale="90000"/>
          </a:bodyPr>
          <a:lstStyle/>
          <a:p>
            <a:r>
              <a:rPr lang="en-US" sz="6000" b="1" dirty="0"/>
              <a:t>Process</a:t>
            </a:r>
            <a:r>
              <a:rPr lang="en-US" sz="4000" b="1" dirty="0"/>
              <a:t/>
            </a:r>
            <a:br>
              <a:rPr lang="en-US" sz="4000" b="1" dirty="0"/>
            </a:br>
            <a:r>
              <a:rPr lang="en-US" sz="3600" b="1" dirty="0"/>
              <a:t> (continued)</a:t>
            </a:r>
            <a:endParaRPr lang="en-US" sz="36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graphicFrame>
        <p:nvGraphicFramePr>
          <p:cNvPr id="12" name="Title 4">
            <a:extLst>
              <a:ext uri="{FF2B5EF4-FFF2-40B4-BE49-F238E27FC236}">
                <a16:creationId xmlns:a16="http://schemas.microsoft.com/office/drawing/2014/main" id="{BDA20A23-A01B-46BB-90E2-AF7C9746B749}"/>
              </a:ext>
            </a:extLst>
          </p:cNvPr>
          <p:cNvGraphicFramePr/>
          <p:nvPr>
            <p:extLst>
              <p:ext uri="{D42A27DB-BD31-4B8C-83A1-F6EECF244321}">
                <p14:modId xmlns:p14="http://schemas.microsoft.com/office/powerpoint/2010/main" val="1855198492"/>
              </p:ext>
            </p:extLst>
          </p:nvPr>
        </p:nvGraphicFramePr>
        <p:xfrm>
          <a:off x="4636008" y="1843283"/>
          <a:ext cx="6717792" cy="42858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descr="Graphical user interface, text, application, email&#10;&#10;Description automatically generated">
            <a:extLst>
              <a:ext uri="{FF2B5EF4-FFF2-40B4-BE49-F238E27FC236}">
                <a16:creationId xmlns:a16="http://schemas.microsoft.com/office/drawing/2014/main" id="{E8BFFE69-39D6-40C1-BFD9-9DBDC62BAD3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81880" y="6221281"/>
            <a:ext cx="3291165" cy="551108"/>
          </a:xfrm>
          <a:prstGeom prst="rect">
            <a:avLst/>
          </a:prstGeom>
        </p:spPr>
      </p:pic>
    </p:spTree>
    <p:extLst>
      <p:ext uri="{BB962C8B-B14F-4D97-AF65-F5344CB8AC3E}">
        <p14:creationId xmlns:p14="http://schemas.microsoft.com/office/powerpoint/2010/main" val="27934674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16922" y="1301066"/>
            <a:ext cx="9057640" cy="377054"/>
          </a:xfrm>
        </p:spPr>
        <p:txBody>
          <a:bodyPr vert="horz" lIns="91440" tIns="45720" rIns="91440" bIns="45720" rtlCol="0">
            <a:normAutofit fontScale="90000"/>
          </a:bodyPr>
          <a:lstStyle/>
          <a:p>
            <a:r>
              <a:rPr lang="en-GB" sz="4400" b="1" dirty="0"/>
              <a:t/>
            </a:r>
            <a:br>
              <a:rPr lang="en-GB" sz="4400" b="1" dirty="0"/>
            </a:br>
            <a:r>
              <a:rPr lang="en-GB" sz="4400" b="1" kern="1200" dirty="0"/>
              <a:t/>
            </a:r>
            <a:br>
              <a:rPr lang="en-GB" sz="4400" b="1" kern="1200" dirty="0"/>
            </a:br>
            <a:r>
              <a:rPr lang="en-GB" sz="4400" dirty="0">
                <a:solidFill>
                  <a:prstClr val="black">
                    <a:hueOff val="0"/>
                    <a:satOff val="0"/>
                    <a:lumOff val="0"/>
                    <a:alphaOff val="0"/>
                  </a:prstClr>
                </a:solidFill>
                <a:latin typeface="Calibri" panose="020F0502020204030204"/>
                <a:ea typeface="+mn-ea"/>
                <a:cs typeface="+mn-cs"/>
              </a:rPr>
              <a:t>Continuous training on the asylum process for all police officers working on asylum</a:t>
            </a:r>
            <a:r>
              <a:rPr lang="en-GB" sz="4400" b="1" kern="1200" dirty="0"/>
              <a:t/>
            </a:r>
            <a:br>
              <a:rPr lang="en-GB" sz="4400" b="1" kern="120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0" indent="0" algn="just">
              <a:lnSpc>
                <a:spcPct val="107000"/>
              </a:lnSpc>
              <a:spcBef>
                <a:spcPts val="200"/>
              </a:spcBef>
              <a:spcAft>
                <a:spcPts val="600"/>
              </a:spcAft>
              <a:buClr>
                <a:schemeClr val="accent4"/>
              </a:buClr>
              <a:buNone/>
            </a:pPr>
            <a:r>
              <a:rPr lang="en-US" dirty="0">
                <a:effectLst/>
                <a:latin typeface="Calibri" panose="020F0502020204030204" pitchFamily="34" charset="0"/>
                <a:ea typeface="Calibri" panose="020F0502020204030204" pitchFamily="34" charset="0"/>
                <a:cs typeface="Arial" panose="020B0604020202020204" pitchFamily="34" charset="0"/>
              </a:rPr>
              <a:t>Results</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A system for continuous training developed and fully institutionalized within the MoIA.</a:t>
            </a:r>
          </a:p>
          <a:p>
            <a:pPr>
              <a:lnSpc>
                <a:spcPct val="107000"/>
              </a:lnSpc>
              <a:spcBef>
                <a:spcPts val="200"/>
              </a:spcBef>
              <a:spcAft>
                <a:spcPts val="600"/>
              </a:spcAft>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07000"/>
              </a:lnSpc>
              <a:spcBef>
                <a:spcPts val="200"/>
              </a:spcBef>
              <a:spcAft>
                <a:spcPts val="600"/>
              </a:spcAft>
              <a:buNone/>
            </a:pPr>
            <a:r>
              <a:rPr lang="en-US" dirty="0">
                <a:latin typeface="Calibri" panose="020F0502020204030204" pitchFamily="34" charset="0"/>
                <a:cs typeface="Arial" panose="020B0604020202020204" pitchFamily="34" charset="0"/>
              </a:rPr>
              <a:t>Lessons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latin typeface="Calibri" panose="020F0502020204030204" pitchFamily="34" charset="0"/>
                <a:cs typeface="Arial" panose="020B0604020202020204" pitchFamily="34" charset="0"/>
              </a:rPr>
              <a:t>Test and adjust the training materials  based on the level of knowledge and experience of the participants. </a:t>
            </a: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0FFEA18A-F870-42C7-9C2B-74129A320CF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18865131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3216922" y="1301066"/>
            <a:ext cx="9057640" cy="377054"/>
          </a:xfrm>
        </p:spPr>
        <p:txBody>
          <a:bodyPr vert="horz" lIns="91440" tIns="45720" rIns="91440" bIns="45720" rtlCol="0">
            <a:normAutofit fontScale="90000"/>
          </a:bodyPr>
          <a:lstStyle/>
          <a:p>
            <a:r>
              <a:rPr lang="en-GB" sz="4400" b="1" dirty="0"/>
              <a:t/>
            </a:r>
            <a:br>
              <a:rPr lang="en-GB" sz="4400" b="1" dirty="0"/>
            </a:br>
            <a:r>
              <a:rPr lang="en-GB" sz="4400" b="1" kern="1200" dirty="0"/>
              <a:t/>
            </a:r>
            <a:br>
              <a:rPr lang="en-GB" sz="4400" b="1" kern="1200" dirty="0"/>
            </a:br>
            <a:r>
              <a:rPr lang="en-GB" sz="4400" dirty="0">
                <a:solidFill>
                  <a:prstClr val="black">
                    <a:hueOff val="0"/>
                    <a:satOff val="0"/>
                    <a:lumOff val="0"/>
                    <a:alphaOff val="0"/>
                  </a:prstClr>
                </a:solidFill>
                <a:latin typeface="Calibri" panose="020F0502020204030204"/>
                <a:ea typeface="+mn-ea"/>
                <a:cs typeface="+mn-cs"/>
              </a:rPr>
              <a:t>Continuous training on the asylum process for all police officers working on asylum</a:t>
            </a:r>
            <a:r>
              <a:rPr lang="en-GB" sz="4400" b="1" kern="1200" dirty="0"/>
              <a:t/>
            </a:r>
            <a:br>
              <a:rPr lang="en-GB" sz="4400" b="1" kern="1200" dirty="0"/>
            </a:br>
            <a:r>
              <a:rPr lang="en-US" sz="3100" kern="1200" dirty="0">
                <a:solidFill>
                  <a:prstClr val="black">
                    <a:hueOff val="0"/>
                    <a:satOff val="0"/>
                    <a:lumOff val="0"/>
                    <a:alphaOff val="0"/>
                  </a:prstClr>
                </a:solidFill>
                <a:latin typeface="Calibri" panose="020F0502020204030204"/>
                <a:ea typeface="+mn-ea"/>
                <a:cs typeface="+mn-cs"/>
              </a:rPr>
              <a:t/>
            </a:r>
            <a:br>
              <a:rPr lang="en-US" sz="3100" kern="1200" dirty="0">
                <a:solidFill>
                  <a:prstClr val="black">
                    <a:hueOff val="0"/>
                    <a:satOff val="0"/>
                    <a:lumOff val="0"/>
                    <a:alphaOff val="0"/>
                  </a:prstClr>
                </a:solidFill>
                <a:latin typeface="Calibri" panose="020F0502020204030204"/>
                <a:ea typeface="+mn-ea"/>
                <a:cs typeface="+mn-cs"/>
              </a:rPr>
            </a:br>
            <a:r>
              <a:rPr lang="en-US" sz="3100" dirty="0"/>
              <a:t/>
            </a:r>
            <a:br>
              <a:rPr lang="en-US" sz="3100" dirty="0"/>
            </a:br>
            <a:r>
              <a:rPr lang="en-US" sz="1400" dirty="0"/>
              <a:t/>
            </a:r>
            <a:br>
              <a:rPr lang="en-US" sz="1400" dirty="0"/>
            </a:br>
            <a:r>
              <a:rPr lang="en-US" sz="3600" dirty="0"/>
              <a:t/>
            </a:r>
            <a:br>
              <a:rPr lang="en-US" sz="3600" dirty="0"/>
            </a:b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2"/>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Content Placeholder 5">
            <a:extLst>
              <a:ext uri="{FF2B5EF4-FFF2-40B4-BE49-F238E27FC236}">
                <a16:creationId xmlns:a16="http://schemas.microsoft.com/office/drawing/2014/main" id="{CA572AFB-691D-477E-AAF2-080C85629ECD}"/>
              </a:ext>
            </a:extLst>
          </p:cNvPr>
          <p:cNvSpPr>
            <a:spLocks noGrp="1"/>
          </p:cNvSpPr>
          <p:nvPr>
            <p:ph idx="1"/>
          </p:nvPr>
        </p:nvSpPr>
        <p:spPr>
          <a:xfrm>
            <a:off x="408327" y="1736984"/>
            <a:ext cx="11372295" cy="4873625"/>
          </a:xfrm>
        </p:spPr>
        <p:txBody>
          <a:bodyPr>
            <a:normAutofit/>
          </a:bodyPr>
          <a:lstStyle/>
          <a:p>
            <a:pPr marL="0" indent="0" algn="just">
              <a:lnSpc>
                <a:spcPct val="107000"/>
              </a:lnSpc>
              <a:spcBef>
                <a:spcPts val="200"/>
              </a:spcBef>
              <a:spcAft>
                <a:spcPts val="600"/>
              </a:spcAft>
              <a:buClr>
                <a:schemeClr val="accent4"/>
              </a:buClr>
              <a:buNone/>
            </a:pPr>
            <a:r>
              <a:rPr lang="en-US" dirty="0">
                <a:effectLst/>
                <a:latin typeface="Calibri" panose="020F0502020204030204" pitchFamily="34" charset="0"/>
                <a:ea typeface="Calibri" panose="020F0502020204030204" pitchFamily="34" charset="0"/>
                <a:cs typeface="Arial" panose="020B0604020202020204" pitchFamily="34" charset="0"/>
              </a:rPr>
              <a:t>Transferability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Frequent legislative and/or context changes that require continuous upgrade of staff skills and knowledge and high turnover of staff (context). </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There is a decision/regulatory framework in place to support training and learning of staff.</a:t>
            </a: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Arial" panose="020B0604020202020204" pitchFamily="34" charset="0"/>
              </a:rPr>
              <a:t>There is available expertise relevant to development of training materials and training of staff.</a:t>
            </a:r>
          </a:p>
          <a:p>
            <a:pPr marL="400050" indent="-457200" algn="just">
              <a:lnSpc>
                <a:spcPct val="107000"/>
              </a:lnSpc>
              <a:spcBef>
                <a:spcPts val="200"/>
              </a:spcBef>
              <a:spcAft>
                <a:spcPts val="600"/>
              </a:spcAft>
              <a:buClr>
                <a:schemeClr val="accent4"/>
              </a:buClr>
              <a:buFont typeface="Wingdings" panose="05000000000000000000" pitchFamily="2" charset="2"/>
              <a:buChar char="§"/>
            </a:pPr>
            <a:r>
              <a:rPr lang="en-US" dirty="0">
                <a:effectLst/>
                <a:latin typeface="Calibri" panose="020F0502020204030204" pitchFamily="34" charset="0"/>
                <a:ea typeface="Calibri" panose="020F0502020204030204" pitchFamily="34" charset="0"/>
                <a:cs typeface="Calibri" panose="020F0502020204030204" pitchFamily="34" charset="0"/>
              </a:rPr>
              <a:t>A network of trainers exists equipped with human and financial resources.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07000"/>
              </a:lnSpc>
              <a:spcBef>
                <a:spcPts val="200"/>
              </a:spcBef>
              <a:spcAft>
                <a:spcPts val="600"/>
              </a:spcAft>
              <a:buClr>
                <a:schemeClr val="accent4"/>
              </a:buClr>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cs typeface="Arial" panose="020B0604020202020204" pitchFamily="34" charset="0"/>
            </a:endParaRPr>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p>
          <a:p>
            <a:pPr marL="400050" indent="-457200" algn="just">
              <a:lnSpc>
                <a:spcPct val="107000"/>
              </a:lnSpc>
              <a:spcBef>
                <a:spcPts val="200"/>
              </a:spcBef>
              <a:spcAft>
                <a:spcPts val="600"/>
              </a:spcAft>
              <a:buClr>
                <a:schemeClr val="accent4"/>
              </a:buClr>
              <a:buFont typeface="Wingdings" panose="05000000000000000000" pitchFamily="2" charset="2"/>
              <a:buChar char="§"/>
            </a:pPr>
            <a:endParaRPr lang="en-US" dirty="0">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7" name="Picture 6" descr="Graphical user interface, text, application, email&#10;&#10;Description automatically generated">
            <a:extLst>
              <a:ext uri="{FF2B5EF4-FFF2-40B4-BE49-F238E27FC236}">
                <a16:creationId xmlns:a16="http://schemas.microsoft.com/office/drawing/2014/main" id="{4C4C2765-0339-40DB-A9BB-37869EDF7E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72575" y="6286703"/>
            <a:ext cx="2900470" cy="485686"/>
          </a:xfrm>
          <a:prstGeom prst="rect">
            <a:avLst/>
          </a:prstGeom>
        </p:spPr>
      </p:pic>
    </p:spTree>
    <p:extLst>
      <p:ext uri="{BB962C8B-B14F-4D97-AF65-F5344CB8AC3E}">
        <p14:creationId xmlns:p14="http://schemas.microsoft.com/office/powerpoint/2010/main" val="36152942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extBox 1"/>
          <p:cNvSpPr txBox="1"/>
          <p:nvPr/>
        </p:nvSpPr>
        <p:spPr>
          <a:xfrm>
            <a:off x="2909455" y="2355273"/>
            <a:ext cx="5837382" cy="1446550"/>
          </a:xfrm>
          <a:prstGeom prst="rect">
            <a:avLst/>
          </a:prstGeom>
          <a:noFill/>
          <a:ln w="19050">
            <a:solidFill>
              <a:srgbClr val="FFC000"/>
            </a:solidFill>
          </a:ln>
        </p:spPr>
        <p:txBody>
          <a:bodyPr wrap="square" rtlCol="0">
            <a:spAutoFit/>
          </a:bodyPr>
          <a:lstStyle/>
          <a:p>
            <a:pPr algn="ctr"/>
            <a:r>
              <a:rPr lang="en-GB" sz="3200" dirty="0"/>
              <a:t>Thank you for your attention!</a:t>
            </a:r>
          </a:p>
          <a:p>
            <a:pPr algn="ctr"/>
            <a:endParaRPr lang="en-GB" sz="3200" dirty="0"/>
          </a:p>
          <a:p>
            <a:pPr algn="ctr"/>
            <a:r>
              <a:rPr lang="en-GB" sz="2400" dirty="0"/>
              <a:t>Contact</a:t>
            </a:r>
            <a:r>
              <a:rPr lang="en-GB" sz="2400"/>
              <a:t>: </a:t>
            </a:r>
            <a:r>
              <a:rPr lang="en-GB" sz="2400" smtClean="0"/>
              <a:t>biljanalubarovska@yahoo.com</a:t>
            </a:r>
            <a:endParaRPr lang="en-GB" sz="2400" dirty="0"/>
          </a:p>
        </p:txBody>
      </p:sp>
    </p:spTree>
    <p:extLst>
      <p:ext uri="{BB962C8B-B14F-4D97-AF65-F5344CB8AC3E}">
        <p14:creationId xmlns:p14="http://schemas.microsoft.com/office/powerpoint/2010/main" val="10182972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433324" y="2158243"/>
            <a:ext cx="3769360" cy="920237"/>
          </a:xfrm>
        </p:spPr>
        <p:txBody>
          <a:bodyPr vert="horz" lIns="91440" tIns="45720" rIns="91440" bIns="45720" rtlCol="0">
            <a:noAutofit/>
          </a:bodyPr>
          <a:lstStyle/>
          <a:p>
            <a:r>
              <a:rPr lang="en-US" sz="5200" b="1" dirty="0"/>
              <a:t>Methodology </a:t>
            </a:r>
            <a:br>
              <a:rPr lang="en-US" sz="5200" b="1" dirty="0"/>
            </a:br>
            <a:endParaRPr lang="en-US" sz="52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graphicFrame>
        <p:nvGraphicFramePr>
          <p:cNvPr id="12" name="Title 4">
            <a:extLst>
              <a:ext uri="{FF2B5EF4-FFF2-40B4-BE49-F238E27FC236}">
                <a16:creationId xmlns:a16="http://schemas.microsoft.com/office/drawing/2014/main" id="{BDA20A23-A01B-46BB-90E2-AF7C9746B749}"/>
              </a:ext>
            </a:extLst>
          </p:cNvPr>
          <p:cNvGraphicFramePr/>
          <p:nvPr>
            <p:extLst>
              <p:ext uri="{D42A27DB-BD31-4B8C-83A1-F6EECF244321}">
                <p14:modId xmlns:p14="http://schemas.microsoft.com/office/powerpoint/2010/main" val="3955062675"/>
              </p:ext>
            </p:extLst>
          </p:nvPr>
        </p:nvGraphicFramePr>
        <p:xfrm>
          <a:off x="4636008" y="1843283"/>
          <a:ext cx="6717792" cy="42858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descr="Graphical user interface, text, application, email&#10;&#10;Description automatically generated">
            <a:extLst>
              <a:ext uri="{FF2B5EF4-FFF2-40B4-BE49-F238E27FC236}">
                <a16:creationId xmlns:a16="http://schemas.microsoft.com/office/drawing/2014/main" id="{F370BDCB-D87A-4E67-9186-37F062C91056}"/>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81880" y="6221281"/>
            <a:ext cx="3291165" cy="551108"/>
          </a:xfrm>
          <a:prstGeom prst="rect">
            <a:avLst/>
          </a:prstGeom>
        </p:spPr>
      </p:pic>
    </p:spTree>
    <p:extLst>
      <p:ext uri="{BB962C8B-B14F-4D97-AF65-F5344CB8AC3E}">
        <p14:creationId xmlns:p14="http://schemas.microsoft.com/office/powerpoint/2010/main" val="1562866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1041400" y="2056643"/>
            <a:ext cx="3295650" cy="845049"/>
          </a:xfrm>
        </p:spPr>
        <p:txBody>
          <a:bodyPr vert="horz" lIns="91440" tIns="45720" rIns="91440" bIns="45720" rtlCol="0">
            <a:noAutofit/>
          </a:bodyPr>
          <a:lstStyle/>
          <a:p>
            <a:r>
              <a:rPr lang="en-US" sz="5400" b="1" dirty="0"/>
              <a:t>Criteria</a:t>
            </a:r>
            <a:r>
              <a:rPr lang="en-US" b="1" dirty="0"/>
              <a:t> </a:t>
            </a:r>
            <a:br>
              <a:rPr lang="en-US" b="1" dirty="0"/>
            </a:br>
            <a:endParaRPr lang="en-US"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graphicFrame>
        <p:nvGraphicFramePr>
          <p:cNvPr id="12" name="Title 4">
            <a:extLst>
              <a:ext uri="{FF2B5EF4-FFF2-40B4-BE49-F238E27FC236}">
                <a16:creationId xmlns:a16="http://schemas.microsoft.com/office/drawing/2014/main" id="{BDA20A23-A01B-46BB-90E2-AF7C9746B749}"/>
              </a:ext>
            </a:extLst>
          </p:cNvPr>
          <p:cNvGraphicFramePr/>
          <p:nvPr>
            <p:extLst>
              <p:ext uri="{D42A27DB-BD31-4B8C-83A1-F6EECF244321}">
                <p14:modId xmlns:p14="http://schemas.microsoft.com/office/powerpoint/2010/main" val="2868769610"/>
              </p:ext>
            </p:extLst>
          </p:nvPr>
        </p:nvGraphicFramePr>
        <p:xfrm>
          <a:off x="4636008" y="1843283"/>
          <a:ext cx="6717792" cy="428580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descr="Graphical user interface, text, application, email&#10;&#10;Description automatically generated">
            <a:extLst>
              <a:ext uri="{FF2B5EF4-FFF2-40B4-BE49-F238E27FC236}">
                <a16:creationId xmlns:a16="http://schemas.microsoft.com/office/drawing/2014/main" id="{747D1D69-A1BD-4E79-BADF-5D277F1A744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81880" y="6221281"/>
            <a:ext cx="3291165" cy="551108"/>
          </a:xfrm>
          <a:prstGeom prst="rect">
            <a:avLst/>
          </a:prstGeom>
        </p:spPr>
      </p:pic>
    </p:spTree>
    <p:extLst>
      <p:ext uri="{BB962C8B-B14F-4D97-AF65-F5344CB8AC3E}">
        <p14:creationId xmlns:p14="http://schemas.microsoft.com/office/powerpoint/2010/main" val="1405580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a:extLst>
              <a:ext uri="{FF2B5EF4-FFF2-40B4-BE49-F238E27FC236}">
                <a16:creationId xmlns:a16="http://schemas.microsoft.com/office/drawing/2014/main" id="{B1984A17-E0E7-496B-B979-FD5B30E5D046}"/>
              </a:ext>
            </a:extLst>
          </p:cNvPr>
          <p:cNvGraphicFramePr>
            <a:graphicFrameLocks noGrp="1"/>
          </p:cNvGraphicFramePr>
          <p:nvPr>
            <p:ph idx="1"/>
            <p:extLst>
              <p:ext uri="{D42A27DB-BD31-4B8C-83A1-F6EECF244321}">
                <p14:modId xmlns:p14="http://schemas.microsoft.com/office/powerpoint/2010/main" val="2750137738"/>
              </p:ext>
            </p:extLst>
          </p:nvPr>
        </p:nvGraphicFramePr>
        <p:xfrm>
          <a:off x="0" y="0"/>
          <a:ext cx="12385040" cy="6969761"/>
        </p:xfrm>
        <a:graphic>
          <a:graphicData uri="http://schemas.openxmlformats.org/drawingml/2006/table">
            <a:tbl>
              <a:tblPr firstRow="1" firstCol="1" bandRow="1">
                <a:tableStyleId>{00A15C55-8517-42AA-B614-E9B94910E393}</a:tableStyleId>
              </a:tblPr>
              <a:tblGrid>
                <a:gridCol w="2547060">
                  <a:extLst>
                    <a:ext uri="{9D8B030D-6E8A-4147-A177-3AD203B41FA5}">
                      <a16:colId xmlns:a16="http://schemas.microsoft.com/office/drawing/2014/main" val="371451853"/>
                    </a:ext>
                  </a:extLst>
                </a:gridCol>
                <a:gridCol w="9837980">
                  <a:extLst>
                    <a:ext uri="{9D8B030D-6E8A-4147-A177-3AD203B41FA5}">
                      <a16:colId xmlns:a16="http://schemas.microsoft.com/office/drawing/2014/main" val="2872157153"/>
                    </a:ext>
                  </a:extLst>
                </a:gridCol>
              </a:tblGrid>
              <a:tr h="249471">
                <a:tc>
                  <a:txBody>
                    <a:bodyPr/>
                    <a:lstStyle/>
                    <a:p>
                      <a:pPr algn="l">
                        <a:lnSpc>
                          <a:spcPct val="107000"/>
                        </a:lnSpc>
                        <a:spcBef>
                          <a:spcPts val="200"/>
                        </a:spcBef>
                      </a:pPr>
                      <a:r>
                        <a:rPr lang="en-US" sz="1600" dirty="0">
                          <a:effectLst/>
                        </a:rPr>
                        <a:t>Name of criteria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tc>
                  <a:txBody>
                    <a:bodyPr/>
                    <a:lstStyle/>
                    <a:p>
                      <a:pPr algn="l">
                        <a:lnSpc>
                          <a:spcPct val="107000"/>
                        </a:lnSpc>
                        <a:spcBef>
                          <a:spcPts val="200"/>
                        </a:spcBef>
                      </a:pPr>
                      <a:r>
                        <a:rPr lang="en-US" sz="1600" dirty="0">
                          <a:effectLst/>
                        </a:rPr>
                        <a:t>Description of criteria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extLst>
                  <a:ext uri="{0D108BD9-81ED-4DB2-BD59-A6C34878D82A}">
                    <a16:rowId xmlns:a16="http://schemas.microsoft.com/office/drawing/2014/main" val="2950971589"/>
                  </a:ext>
                </a:extLst>
              </a:tr>
              <a:tr h="255462">
                <a:tc gridSpan="2">
                  <a:txBody>
                    <a:bodyPr/>
                    <a:lstStyle/>
                    <a:p>
                      <a:pPr algn="l">
                        <a:lnSpc>
                          <a:spcPct val="107000"/>
                        </a:lnSpc>
                        <a:spcBef>
                          <a:spcPts val="200"/>
                        </a:spcBef>
                      </a:pPr>
                      <a:r>
                        <a:rPr lang="en-US" sz="1600" dirty="0">
                          <a:effectLst/>
                        </a:rPr>
                        <a:t>Key Criteria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tc hMerge="1">
                  <a:txBody>
                    <a:bodyPr/>
                    <a:lstStyle/>
                    <a:p>
                      <a:endParaRPr lang="en-US"/>
                    </a:p>
                  </a:txBody>
                  <a:tcPr/>
                </a:tc>
                <a:extLst>
                  <a:ext uri="{0D108BD9-81ED-4DB2-BD59-A6C34878D82A}">
                    <a16:rowId xmlns:a16="http://schemas.microsoft.com/office/drawing/2014/main" val="287676962"/>
                  </a:ext>
                </a:extLst>
              </a:tr>
              <a:tr h="1403017">
                <a:tc>
                  <a:txBody>
                    <a:bodyPr/>
                    <a:lstStyle/>
                    <a:p>
                      <a:pPr algn="l">
                        <a:lnSpc>
                          <a:spcPct val="107000"/>
                        </a:lnSpc>
                        <a:spcBef>
                          <a:spcPts val="200"/>
                        </a:spcBef>
                      </a:pPr>
                      <a:r>
                        <a:rPr lang="en-US" sz="1600" dirty="0">
                          <a:effectLst/>
                        </a:rPr>
                        <a:t>Relevance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tc>
                  <a:txBody>
                    <a:bodyPr/>
                    <a:lstStyle/>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addresses the needs and priorities of persons of concern.</a:t>
                      </a:r>
                    </a:p>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ensured consultation and participation of the persons of concern in the design, implementation, monitoring and evaluation of the practice. </a:t>
                      </a:r>
                    </a:p>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encouraged local ownership.</a:t>
                      </a:r>
                    </a:p>
                    <a:p>
                      <a:pPr marL="285750" indent="-179705" algn="l">
                        <a:lnSpc>
                          <a:spcPct val="107000"/>
                        </a:lnSpc>
                        <a:spcBef>
                          <a:spcPts val="20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extLst>
                  <a:ext uri="{0D108BD9-81ED-4DB2-BD59-A6C34878D82A}">
                    <a16:rowId xmlns:a16="http://schemas.microsoft.com/office/drawing/2014/main" val="480866374"/>
                  </a:ext>
                </a:extLst>
              </a:tr>
              <a:tr h="548858">
                <a:tc>
                  <a:txBody>
                    <a:bodyPr/>
                    <a:lstStyle/>
                    <a:p>
                      <a:pPr algn="l">
                        <a:lnSpc>
                          <a:spcPct val="107000"/>
                        </a:lnSpc>
                        <a:spcBef>
                          <a:spcPts val="200"/>
                        </a:spcBef>
                      </a:pPr>
                      <a:r>
                        <a:rPr lang="en-US" sz="1600" dirty="0">
                          <a:effectLst/>
                        </a:rPr>
                        <a:t>Effectiveness </a:t>
                      </a:r>
                    </a:p>
                    <a:p>
                      <a:pPr algn="l">
                        <a:lnSpc>
                          <a:spcPct val="107000"/>
                        </a:lnSpc>
                        <a:spcBef>
                          <a:spcPts val="200"/>
                        </a:spcBef>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tc>
                  <a:txBody>
                    <a:bodyPr/>
                    <a:lstStyle/>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achieved its aim.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extLst>
                  <a:ext uri="{0D108BD9-81ED-4DB2-BD59-A6C34878D82A}">
                    <a16:rowId xmlns:a16="http://schemas.microsoft.com/office/drawing/2014/main" val="560388346"/>
                  </a:ext>
                </a:extLst>
              </a:tr>
              <a:tr h="1109622">
                <a:tc>
                  <a:txBody>
                    <a:bodyPr/>
                    <a:lstStyle/>
                    <a:p>
                      <a:pPr algn="l">
                        <a:lnSpc>
                          <a:spcPct val="107000"/>
                        </a:lnSpc>
                        <a:spcBef>
                          <a:spcPts val="200"/>
                        </a:spcBef>
                      </a:pPr>
                      <a:r>
                        <a:rPr lang="en-US" sz="1600" dirty="0">
                          <a:effectLst/>
                        </a:rPr>
                        <a:t>Respecting and protecting rights </a:t>
                      </a:r>
                    </a:p>
                    <a:p>
                      <a:pPr algn="l">
                        <a:lnSpc>
                          <a:spcPct val="107000"/>
                        </a:lnSpc>
                        <a:spcBef>
                          <a:spcPts val="200"/>
                        </a:spcBef>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tc>
                  <a:txBody>
                    <a:bodyPr/>
                    <a:lstStyle/>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improved the protection of the persons of concern and ensured respect for their rights. </a:t>
                      </a:r>
                    </a:p>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anticipated and addressed the potential risks to the safety and well-being of the persons of concern.</a:t>
                      </a:r>
                    </a:p>
                    <a:p>
                      <a:pPr marL="285750" indent="-179705" algn="l">
                        <a:lnSpc>
                          <a:spcPct val="107000"/>
                        </a:lnSpc>
                        <a:spcBef>
                          <a:spcPts val="20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extLst>
                  <a:ext uri="{0D108BD9-81ED-4DB2-BD59-A6C34878D82A}">
                    <a16:rowId xmlns:a16="http://schemas.microsoft.com/office/drawing/2014/main" val="1043145604"/>
                  </a:ext>
                </a:extLst>
              </a:tr>
              <a:tr h="816226">
                <a:tc>
                  <a:txBody>
                    <a:bodyPr/>
                    <a:lstStyle/>
                    <a:p>
                      <a:pPr algn="l">
                        <a:lnSpc>
                          <a:spcPct val="107000"/>
                        </a:lnSpc>
                        <a:spcBef>
                          <a:spcPts val="200"/>
                        </a:spcBef>
                      </a:pPr>
                      <a:r>
                        <a:rPr lang="en-US" sz="1600" dirty="0">
                          <a:effectLst/>
                        </a:rPr>
                        <a:t>Nondiscrimination and equality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tc>
                  <a:txBody>
                    <a:bodyPr/>
                    <a:lstStyle/>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is gender-sensitive and/or child-sensitive and contributes to reach out to the most marginalized individuals.</a:t>
                      </a:r>
                    </a:p>
                    <a:p>
                      <a:pPr marL="285750" indent="-179705" algn="l">
                        <a:lnSpc>
                          <a:spcPct val="107000"/>
                        </a:lnSpc>
                        <a:spcBef>
                          <a:spcPts val="20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extLst>
                  <a:ext uri="{0D108BD9-81ED-4DB2-BD59-A6C34878D82A}">
                    <a16:rowId xmlns:a16="http://schemas.microsoft.com/office/drawing/2014/main" val="340265428"/>
                  </a:ext>
                </a:extLst>
              </a:tr>
              <a:tr h="255462">
                <a:tc gridSpan="2">
                  <a:txBody>
                    <a:bodyPr/>
                    <a:lstStyle/>
                    <a:p>
                      <a:pPr algn="l">
                        <a:lnSpc>
                          <a:spcPct val="107000"/>
                        </a:lnSpc>
                        <a:spcBef>
                          <a:spcPts val="200"/>
                        </a:spcBef>
                      </a:pPr>
                      <a:r>
                        <a:rPr lang="en-US" sz="1600" dirty="0">
                          <a:effectLst/>
                        </a:rPr>
                        <a:t>Additional criteria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tc hMerge="1">
                  <a:txBody>
                    <a:bodyPr/>
                    <a:lstStyle/>
                    <a:p>
                      <a:endParaRPr lang="en-US"/>
                    </a:p>
                  </a:txBody>
                  <a:tcPr/>
                </a:tc>
                <a:extLst>
                  <a:ext uri="{0D108BD9-81ED-4DB2-BD59-A6C34878D82A}">
                    <a16:rowId xmlns:a16="http://schemas.microsoft.com/office/drawing/2014/main" val="2775862174"/>
                  </a:ext>
                </a:extLst>
              </a:tr>
              <a:tr h="548858">
                <a:tc>
                  <a:txBody>
                    <a:bodyPr/>
                    <a:lstStyle/>
                    <a:p>
                      <a:pPr algn="l">
                        <a:lnSpc>
                          <a:spcPct val="107000"/>
                        </a:lnSpc>
                        <a:spcBef>
                          <a:spcPts val="200"/>
                        </a:spcBef>
                      </a:pPr>
                      <a:r>
                        <a:rPr lang="en-US" sz="1600" dirty="0">
                          <a:effectLst/>
                        </a:rPr>
                        <a:t>Efficiency </a:t>
                      </a:r>
                    </a:p>
                    <a:p>
                      <a:pPr algn="l">
                        <a:lnSpc>
                          <a:spcPct val="107000"/>
                        </a:lnSpc>
                        <a:spcBef>
                          <a:spcPts val="200"/>
                        </a:spcBef>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tc>
                  <a:txBody>
                    <a:bodyPr/>
                    <a:lstStyle/>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made efficient use of the available financial, human, and other resources.</a:t>
                      </a:r>
                    </a:p>
                    <a:p>
                      <a:pPr marL="285750" indent="-179705" algn="l">
                        <a:lnSpc>
                          <a:spcPct val="107000"/>
                        </a:lnSpc>
                        <a:spcBef>
                          <a:spcPts val="20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extLst>
                  <a:ext uri="{0D108BD9-81ED-4DB2-BD59-A6C34878D82A}">
                    <a16:rowId xmlns:a16="http://schemas.microsoft.com/office/drawing/2014/main" val="4294849197"/>
                  </a:ext>
                </a:extLst>
              </a:tr>
              <a:tr h="548858">
                <a:tc>
                  <a:txBody>
                    <a:bodyPr/>
                    <a:lstStyle/>
                    <a:p>
                      <a:pPr algn="l">
                        <a:lnSpc>
                          <a:spcPct val="107000"/>
                        </a:lnSpc>
                        <a:spcBef>
                          <a:spcPts val="200"/>
                        </a:spcBef>
                      </a:pPr>
                      <a:r>
                        <a:rPr lang="en-US" sz="1600" dirty="0">
                          <a:effectLst/>
                        </a:rPr>
                        <a:t>Impact </a:t>
                      </a:r>
                    </a:p>
                    <a:p>
                      <a:pPr algn="l">
                        <a:lnSpc>
                          <a:spcPct val="107000"/>
                        </a:lnSpc>
                        <a:spcBef>
                          <a:spcPts val="200"/>
                        </a:spcBef>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tc>
                  <a:txBody>
                    <a:bodyPr/>
                    <a:lstStyle/>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generated or is expected to generate significant positive or negative higher-level results.</a:t>
                      </a:r>
                    </a:p>
                    <a:p>
                      <a:pPr marL="285750" indent="-179705" algn="l">
                        <a:lnSpc>
                          <a:spcPct val="107000"/>
                        </a:lnSpc>
                        <a:spcBef>
                          <a:spcPts val="200"/>
                        </a:spcBef>
                        <a:spcAft>
                          <a:spcPts val="60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extLst>
                  <a:ext uri="{0D108BD9-81ED-4DB2-BD59-A6C34878D82A}">
                    <a16:rowId xmlns:a16="http://schemas.microsoft.com/office/drawing/2014/main" val="2857782395"/>
                  </a:ext>
                </a:extLst>
              </a:tr>
              <a:tr h="842253">
                <a:tc>
                  <a:txBody>
                    <a:bodyPr/>
                    <a:lstStyle/>
                    <a:p>
                      <a:pPr algn="l">
                        <a:lnSpc>
                          <a:spcPct val="107000"/>
                        </a:lnSpc>
                        <a:spcBef>
                          <a:spcPts val="200"/>
                        </a:spcBef>
                      </a:pPr>
                      <a:r>
                        <a:rPr lang="en-US" sz="1600" dirty="0">
                          <a:effectLst/>
                        </a:rPr>
                        <a:t>Sustainability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tc>
                  <a:txBody>
                    <a:bodyPr/>
                    <a:lstStyle/>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has a sustainable impact with lasting benefits.  </a:t>
                      </a:r>
                    </a:p>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is linked to a policy and/or legislation and imbedded in the institutional set-up of the system. </a:t>
                      </a:r>
                    </a:p>
                    <a:p>
                      <a:pPr marL="285750" indent="-179705" algn="l">
                        <a:lnSpc>
                          <a:spcPct val="107000"/>
                        </a:lnSpc>
                        <a:spcBef>
                          <a:spcPts val="20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extLst>
                  <a:ext uri="{0D108BD9-81ED-4DB2-BD59-A6C34878D82A}">
                    <a16:rowId xmlns:a16="http://schemas.microsoft.com/office/drawing/2014/main" val="320236015"/>
                  </a:ext>
                </a:extLst>
              </a:tr>
              <a:tr h="391674">
                <a:tc>
                  <a:txBody>
                    <a:bodyPr/>
                    <a:lstStyle/>
                    <a:p>
                      <a:pPr algn="l">
                        <a:lnSpc>
                          <a:spcPct val="107000"/>
                        </a:lnSpc>
                        <a:spcBef>
                          <a:spcPts val="200"/>
                        </a:spcBef>
                      </a:pPr>
                      <a:r>
                        <a:rPr lang="en-US" sz="1600" dirty="0">
                          <a:effectLst/>
                        </a:rPr>
                        <a:t>Innovation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tc>
                  <a:txBody>
                    <a:bodyPr/>
                    <a:lstStyle/>
                    <a:p>
                      <a:pPr marL="342900" lvl="0" indent="-342900" algn="l">
                        <a:lnSpc>
                          <a:spcPct val="107000"/>
                        </a:lnSpc>
                        <a:spcBef>
                          <a:spcPts val="200"/>
                        </a:spcBef>
                        <a:spcAft>
                          <a:spcPts val="0"/>
                        </a:spcAft>
                        <a:buFont typeface="Wingdings" panose="05000000000000000000" pitchFamily="2" charset="2"/>
                        <a:buChar char=""/>
                      </a:pPr>
                      <a:r>
                        <a:rPr lang="en-US" sz="1600" dirty="0">
                          <a:effectLst/>
                        </a:rPr>
                        <a:t>A practice that is new and/or innovative.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6866" marR="46866" marT="0" marB="0"/>
                </a:tc>
                <a:extLst>
                  <a:ext uri="{0D108BD9-81ED-4DB2-BD59-A6C34878D82A}">
                    <a16:rowId xmlns:a16="http://schemas.microsoft.com/office/drawing/2014/main" val="1256421059"/>
                  </a:ext>
                </a:extLst>
              </a:tr>
            </a:tbl>
          </a:graphicData>
        </a:graphic>
      </p:graphicFrame>
      <p:pic>
        <p:nvPicPr>
          <p:cNvPr id="3" name="Picture 2" descr="Graphical user interface, text, application, email&#10;&#10;Description automatically generated">
            <a:extLst>
              <a:ext uri="{FF2B5EF4-FFF2-40B4-BE49-F238E27FC236}">
                <a16:creationId xmlns:a16="http://schemas.microsoft.com/office/drawing/2014/main" id="{BC34723D-A881-403C-9DB2-1CBEE4DC77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84570" y="6484075"/>
            <a:ext cx="2900470" cy="485686"/>
          </a:xfrm>
          <a:prstGeom prst="rect">
            <a:avLst/>
          </a:prstGeom>
        </p:spPr>
      </p:pic>
    </p:spTree>
    <p:extLst>
      <p:ext uri="{BB962C8B-B14F-4D97-AF65-F5344CB8AC3E}">
        <p14:creationId xmlns:p14="http://schemas.microsoft.com/office/powerpoint/2010/main" val="10771599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838200" y="2193426"/>
            <a:ext cx="3463414" cy="489948"/>
          </a:xfrm>
        </p:spPr>
        <p:txBody>
          <a:bodyPr vert="horz" lIns="91440" tIns="45720" rIns="91440" bIns="45720" rtlCol="0">
            <a:normAutofit fontScale="90000"/>
          </a:bodyPr>
          <a:lstStyle/>
          <a:p>
            <a:r>
              <a:rPr lang="en-US" sz="6000" b="1" dirty="0"/>
              <a:t>Practices</a:t>
            </a:r>
            <a:r>
              <a:rPr lang="en-US" sz="4000" b="1" dirty="0"/>
              <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graphicFrame>
        <p:nvGraphicFramePr>
          <p:cNvPr id="12" name="Title 4">
            <a:extLst>
              <a:ext uri="{FF2B5EF4-FFF2-40B4-BE49-F238E27FC236}">
                <a16:creationId xmlns:a16="http://schemas.microsoft.com/office/drawing/2014/main" id="{BDA20A23-A01B-46BB-90E2-AF7C9746B749}"/>
              </a:ext>
            </a:extLst>
          </p:cNvPr>
          <p:cNvGraphicFramePr/>
          <p:nvPr>
            <p:extLst>
              <p:ext uri="{D42A27DB-BD31-4B8C-83A1-F6EECF244321}">
                <p14:modId xmlns:p14="http://schemas.microsoft.com/office/powerpoint/2010/main" val="866003269"/>
              </p:ext>
            </p:extLst>
          </p:nvPr>
        </p:nvGraphicFramePr>
        <p:xfrm>
          <a:off x="4636008" y="1489592"/>
          <a:ext cx="6717792" cy="450480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7" name="Picture 6" descr="Graphical user interface, text, application, email&#10;&#10;Description automatically generated">
            <a:extLst>
              <a:ext uri="{FF2B5EF4-FFF2-40B4-BE49-F238E27FC236}">
                <a16:creationId xmlns:a16="http://schemas.microsoft.com/office/drawing/2014/main" id="{E50CF8E1-B2DC-4445-8781-908364330820}"/>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81880" y="6221281"/>
            <a:ext cx="3291165" cy="551108"/>
          </a:xfrm>
          <a:prstGeom prst="rect">
            <a:avLst/>
          </a:prstGeom>
        </p:spPr>
      </p:pic>
    </p:spTree>
    <p:extLst>
      <p:ext uri="{BB962C8B-B14F-4D97-AF65-F5344CB8AC3E}">
        <p14:creationId xmlns:p14="http://schemas.microsoft.com/office/powerpoint/2010/main" val="1191819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0" name="Rectangle 89">
            <a:extLst>
              <a:ext uri="{FF2B5EF4-FFF2-40B4-BE49-F238E27FC236}">
                <a16:creationId xmlns:a16="http://schemas.microsoft.com/office/drawing/2014/main" id="{230C3D3F-804C-4A71-8E21-2B62A4081F4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title"/>
          </p:nvPr>
        </p:nvSpPr>
        <p:spPr>
          <a:xfrm>
            <a:off x="838200" y="2193426"/>
            <a:ext cx="3463414" cy="489948"/>
          </a:xfrm>
        </p:spPr>
        <p:txBody>
          <a:bodyPr vert="horz" lIns="91440" tIns="45720" rIns="91440" bIns="45720" rtlCol="0">
            <a:normAutofit fontScale="90000"/>
          </a:bodyPr>
          <a:lstStyle/>
          <a:p>
            <a:r>
              <a:rPr lang="en-US" sz="6000" b="1" dirty="0"/>
              <a:t>Practices</a:t>
            </a:r>
            <a:br>
              <a:rPr lang="en-US" sz="6000" b="1" dirty="0"/>
            </a:br>
            <a:r>
              <a:rPr lang="en-US" sz="4000" b="1" dirty="0"/>
              <a:t> (continued)</a:t>
            </a:r>
            <a:br>
              <a:rPr lang="en-US" sz="4000" b="1" dirty="0"/>
            </a:br>
            <a:endParaRPr lang="en-US" sz="4000" b="1" kern="1200" dirty="0">
              <a:latin typeface="+mj-lt"/>
              <a:ea typeface="+mj-ea"/>
              <a:cs typeface="+mj-cs"/>
            </a:endParaRPr>
          </a:p>
        </p:txBody>
      </p:sp>
      <p:pic>
        <p:nvPicPr>
          <p:cNvPr id="9" name="Picture 8"/>
          <p:cNvPicPr>
            <a:picLocks noChangeAspect="1"/>
          </p:cNvPicPr>
          <p:nvPr/>
        </p:nvPicPr>
        <p:blipFill>
          <a:blip r:embed="rId3"/>
          <a:stretch>
            <a:fillRect/>
          </a:stretch>
        </p:blipFill>
        <p:spPr>
          <a:xfrm>
            <a:off x="557876" y="328083"/>
            <a:ext cx="1794428" cy="591459"/>
          </a:xfrm>
          <a:prstGeom prst="rect">
            <a:avLst/>
          </a:prstGeom>
        </p:spPr>
      </p:pic>
      <p:sp>
        <p:nvSpPr>
          <p:cNvPr id="4" name="Subtitle 1"/>
          <p:cNvSpPr txBox="1">
            <a:spLocks/>
          </p:cNvSpPr>
          <p:nvPr/>
        </p:nvSpPr>
        <p:spPr>
          <a:xfrm>
            <a:off x="6172200" y="1403982"/>
            <a:ext cx="4429125" cy="396442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657600" lvl="8" indent="0" algn="ctr">
              <a:buNone/>
            </a:pPr>
            <a:endParaRPr lang="en-US" sz="1400" b="1" dirty="0"/>
          </a:p>
        </p:txBody>
      </p:sp>
      <p:sp>
        <p:nvSpPr>
          <p:cNvPr id="10" name="TextBox 9">
            <a:extLst>
              <a:ext uri="{FF2B5EF4-FFF2-40B4-BE49-F238E27FC236}">
                <a16:creationId xmlns:a16="http://schemas.microsoft.com/office/drawing/2014/main" id="{C4734B3E-6E15-42F8-AEC8-B7BF2B724BF9}"/>
              </a:ext>
            </a:extLst>
          </p:cNvPr>
          <p:cNvSpPr txBox="1"/>
          <p:nvPr/>
        </p:nvSpPr>
        <p:spPr>
          <a:xfrm>
            <a:off x="4842388" y="1688923"/>
            <a:ext cx="6618092" cy="2554545"/>
          </a:xfrm>
          <a:prstGeom prst="rect">
            <a:avLst/>
          </a:prstGeom>
          <a:noFill/>
        </p:spPr>
        <p:txBody>
          <a:bodyPr wrap="square">
            <a:spAutoFit/>
          </a:bodyPr>
          <a:lstStyle/>
          <a:p>
            <a:pPr lvl="0">
              <a:lnSpc>
                <a:spcPct val="100000"/>
              </a:lnSpc>
            </a:pPr>
            <a:r>
              <a:rPr lang="en-US" sz="3200" dirty="0"/>
              <a:t>Fourteen practices identified</a:t>
            </a:r>
          </a:p>
          <a:p>
            <a:pPr marL="457200" lvl="0" indent="-457200">
              <a:lnSpc>
                <a:spcPct val="100000"/>
              </a:lnSpc>
              <a:buClr>
                <a:schemeClr val="accent4">
                  <a:lumMod val="60000"/>
                  <a:lumOff val="40000"/>
                </a:schemeClr>
              </a:buClr>
              <a:buFont typeface="Wingdings" panose="05000000000000000000" pitchFamily="2" charset="2"/>
              <a:buChar char="§"/>
            </a:pPr>
            <a:r>
              <a:rPr lang="en-US" sz="3200" dirty="0"/>
              <a:t>Regulatory Framework (1)</a:t>
            </a:r>
          </a:p>
          <a:p>
            <a:pPr marL="457200" lvl="0" indent="-457200">
              <a:lnSpc>
                <a:spcPct val="100000"/>
              </a:lnSpc>
              <a:buClr>
                <a:schemeClr val="accent4">
                  <a:lumMod val="60000"/>
                  <a:lumOff val="40000"/>
                </a:schemeClr>
              </a:buClr>
              <a:buFont typeface="Wingdings" panose="05000000000000000000" pitchFamily="2" charset="2"/>
              <a:buChar char="§"/>
            </a:pPr>
            <a:r>
              <a:rPr lang="en-US" sz="3200" dirty="0"/>
              <a:t>Service Provision (5)</a:t>
            </a:r>
          </a:p>
          <a:p>
            <a:pPr marL="457200" lvl="0" indent="-457200">
              <a:lnSpc>
                <a:spcPct val="100000"/>
              </a:lnSpc>
              <a:buClr>
                <a:schemeClr val="accent4">
                  <a:lumMod val="60000"/>
                  <a:lumOff val="40000"/>
                </a:schemeClr>
              </a:buClr>
              <a:buFont typeface="Wingdings" panose="05000000000000000000" pitchFamily="2" charset="2"/>
              <a:buChar char="§"/>
            </a:pPr>
            <a:r>
              <a:rPr lang="en-US" sz="3200" dirty="0"/>
              <a:t>Cooperation and Coordination (5) </a:t>
            </a:r>
          </a:p>
          <a:p>
            <a:pPr marL="457200" lvl="0" indent="-457200">
              <a:lnSpc>
                <a:spcPct val="100000"/>
              </a:lnSpc>
              <a:buClr>
                <a:schemeClr val="accent4">
                  <a:lumMod val="60000"/>
                  <a:lumOff val="40000"/>
                </a:schemeClr>
              </a:buClr>
              <a:buFont typeface="Wingdings" panose="05000000000000000000" pitchFamily="2" charset="2"/>
              <a:buChar char="§"/>
            </a:pPr>
            <a:r>
              <a:rPr lang="en-US" sz="3200" dirty="0"/>
              <a:t>Capacity Development (4)</a:t>
            </a:r>
          </a:p>
        </p:txBody>
      </p:sp>
      <p:pic>
        <p:nvPicPr>
          <p:cNvPr id="7" name="Picture 6" descr="Graphical user interface, text, application, email&#10;&#10;Description automatically generated">
            <a:extLst>
              <a:ext uri="{FF2B5EF4-FFF2-40B4-BE49-F238E27FC236}">
                <a16:creationId xmlns:a16="http://schemas.microsoft.com/office/drawing/2014/main" id="{A7A36824-2FCF-415F-8DA7-1D28C5EFB92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781880" y="6221281"/>
            <a:ext cx="3291165" cy="551108"/>
          </a:xfrm>
          <a:prstGeom prst="rect">
            <a:avLst/>
          </a:prstGeom>
        </p:spPr>
      </p:pic>
    </p:spTree>
    <p:extLst>
      <p:ext uri="{BB962C8B-B14F-4D97-AF65-F5344CB8AC3E}">
        <p14:creationId xmlns:p14="http://schemas.microsoft.com/office/powerpoint/2010/main" val="19515921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974</TotalTime>
  <Words>2945</Words>
  <Application>Microsoft Office PowerPoint</Application>
  <PresentationFormat>Widescreen</PresentationFormat>
  <Paragraphs>403</Paragraphs>
  <Slides>42</Slides>
  <Notes>26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Calibri</vt:lpstr>
      <vt:lpstr>Calibri Light</vt:lpstr>
      <vt:lpstr>Times New Roman</vt:lpstr>
      <vt:lpstr>Wingdings</vt:lpstr>
      <vt:lpstr>Office Theme</vt:lpstr>
      <vt:lpstr>      Good Practices  Managing Mixed Migration Flows    Presenter: Biljana Lubarovska, ICMPD Protection Expert 1 March 2022    </vt:lpstr>
      <vt:lpstr>Content</vt:lpstr>
      <vt:lpstr>Process </vt:lpstr>
      <vt:lpstr>Process  (continued)</vt:lpstr>
      <vt:lpstr>Methodology  </vt:lpstr>
      <vt:lpstr>Criteria  </vt:lpstr>
      <vt:lpstr>PowerPoint Presentation</vt:lpstr>
      <vt:lpstr>Practices </vt:lpstr>
      <vt:lpstr>Practices  (continued) </vt:lpstr>
      <vt:lpstr>Presentation of Practices </vt:lpstr>
      <vt:lpstr>Practices </vt:lpstr>
      <vt:lpstr>Practices </vt:lpstr>
      <vt:lpstr>Format of a Practice</vt:lpstr>
      <vt:lpstr>Right to 72-hour legal stay   (North Macedonia and Serbia)  </vt:lpstr>
      <vt:lpstr>Right to 72-hour legal stay    </vt:lpstr>
      <vt:lpstr>Right to 72-hour legal stay    </vt:lpstr>
      <vt:lpstr>Right to 72-hour legal stay   </vt:lpstr>
      <vt:lpstr>CSOs support police in registering people crossing the border (North Macedonia)  </vt:lpstr>
      <vt:lpstr> CSOs support police in registering people crossing the border    </vt:lpstr>
      <vt:lpstr> CSOs support police in registering people crossing the border    </vt:lpstr>
      <vt:lpstr> CSOs support police in registering people crossing the border    </vt:lpstr>
      <vt:lpstr>Licencing CSO for service provision) (Serbia)  </vt:lpstr>
      <vt:lpstr>Licencing CSO for service provision)   </vt:lpstr>
      <vt:lpstr>Licencing CSO for service provision)   </vt:lpstr>
      <vt:lpstr>Licencing CSO for service provision)   </vt:lpstr>
      <vt:lpstr> CSOs outreach work in reception and transit centers (North Macedonia)     </vt:lpstr>
      <vt:lpstr> CSOs outreach work in reception and transit centers     </vt:lpstr>
      <vt:lpstr> CSOs outreach work in reception and transit centers     </vt:lpstr>
      <vt:lpstr> CSOs outreach work in reception and transit centers     </vt:lpstr>
      <vt:lpstr> CSOs outreach work in reception and transit centers      </vt:lpstr>
      <vt:lpstr> CSOs outreach work in reception and transit centers      </vt:lpstr>
      <vt:lpstr> Model of social work in an emergency  (North Macedonia)    </vt:lpstr>
      <vt:lpstr>  Model of social work in an emergency       </vt:lpstr>
      <vt:lpstr> Model of social work in an emergency       </vt:lpstr>
      <vt:lpstr> Model of social work in an emergency       </vt:lpstr>
      <vt:lpstr> Model of social work in an emergency       </vt:lpstr>
      <vt:lpstr> Model of social work in an emergency       </vt:lpstr>
      <vt:lpstr>  Continuous training on the asylum process for all police officers working on asylum (North Macedonia)       </vt:lpstr>
      <vt:lpstr>  Continuous training on the asylum process for all police officers working on asylum       </vt:lpstr>
      <vt:lpstr>  Continuous training on the asylum process for all police officers working on asylum      </vt:lpstr>
      <vt:lpstr>  Continuous training on the asylum process for all police officers working on asylum      </vt:lpstr>
      <vt:lpstr>PowerPoint Presentation</vt:lpstr>
    </vt:vector>
  </TitlesOfParts>
  <Company>ICMPD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Vitasovic Manja</dc:creator>
  <cp:lastModifiedBy>Vitasovic Manja</cp:lastModifiedBy>
  <cp:revision>101</cp:revision>
  <dcterms:created xsi:type="dcterms:W3CDTF">2021-06-25T10:11:11Z</dcterms:created>
  <dcterms:modified xsi:type="dcterms:W3CDTF">2022-02-28T14:16:15Z</dcterms:modified>
</cp:coreProperties>
</file>