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89" r:id="rId1"/>
  </p:sldMasterIdLst>
  <p:notesMasterIdLst>
    <p:notesMasterId r:id="rId51"/>
  </p:notesMasterIdLst>
  <p:handoutMasterIdLst>
    <p:handoutMasterId r:id="rId52"/>
  </p:handoutMasterIdLst>
  <p:sldIdLst>
    <p:sldId id="263" r:id="rId2"/>
    <p:sldId id="262" r:id="rId3"/>
    <p:sldId id="264" r:id="rId4"/>
    <p:sldId id="275" r:id="rId5"/>
    <p:sldId id="269" r:id="rId6"/>
    <p:sldId id="274" r:id="rId7"/>
    <p:sldId id="271" r:id="rId8"/>
    <p:sldId id="270" r:id="rId9"/>
    <p:sldId id="278" r:id="rId10"/>
    <p:sldId id="279" r:id="rId11"/>
    <p:sldId id="305" r:id="rId12"/>
    <p:sldId id="272" r:id="rId13"/>
    <p:sldId id="325" r:id="rId14"/>
    <p:sldId id="280" r:id="rId15"/>
    <p:sldId id="281" r:id="rId16"/>
    <p:sldId id="289" r:id="rId17"/>
    <p:sldId id="288" r:id="rId18"/>
    <p:sldId id="290" r:id="rId19"/>
    <p:sldId id="294" r:id="rId20"/>
    <p:sldId id="296" r:id="rId21"/>
    <p:sldId id="297" r:id="rId22"/>
    <p:sldId id="298" r:id="rId23"/>
    <p:sldId id="299" r:id="rId24"/>
    <p:sldId id="321" r:id="rId25"/>
    <p:sldId id="301" r:id="rId26"/>
    <p:sldId id="322" r:id="rId27"/>
    <p:sldId id="323" r:id="rId28"/>
    <p:sldId id="302" r:id="rId29"/>
    <p:sldId id="303" r:id="rId30"/>
    <p:sldId id="306" r:id="rId31"/>
    <p:sldId id="307" r:id="rId32"/>
    <p:sldId id="304" r:id="rId33"/>
    <p:sldId id="312" r:id="rId34"/>
    <p:sldId id="310" r:id="rId35"/>
    <p:sldId id="311" r:id="rId36"/>
    <p:sldId id="314" r:id="rId37"/>
    <p:sldId id="315" r:id="rId38"/>
    <p:sldId id="316" r:id="rId39"/>
    <p:sldId id="317" r:id="rId40"/>
    <p:sldId id="319" r:id="rId41"/>
    <p:sldId id="320" r:id="rId42"/>
    <p:sldId id="324" r:id="rId43"/>
    <p:sldId id="327" r:id="rId44"/>
    <p:sldId id="330" r:id="rId45"/>
    <p:sldId id="331" r:id="rId46"/>
    <p:sldId id="333" r:id="rId47"/>
    <p:sldId id="328" r:id="rId48"/>
    <p:sldId id="326" r:id="rId49"/>
    <p:sldId id="258"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tzler Eva" initials="KE" lastIdx="2" clrIdx="0">
    <p:extLst>
      <p:ext uri="{19B8F6BF-5375-455C-9EA6-DF929625EA0E}">
        <p15:presenceInfo xmlns:p15="http://schemas.microsoft.com/office/powerpoint/2012/main" userId="S-1-5-21-94986737-252020898-1922331940-9275" providerId="AD"/>
      </p:ext>
    </p:extLst>
  </p:cmAuthor>
  <p:cmAuthor id="2" name="Ancion Admirela" initials="AA" lastIdx="4" clrIdx="1">
    <p:extLst>
      <p:ext uri="{19B8F6BF-5375-455C-9EA6-DF929625EA0E}">
        <p15:presenceInfo xmlns:p15="http://schemas.microsoft.com/office/powerpoint/2012/main" userId="S-1-5-21-94986737-252020898-1922331940-162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autoAdjust="0"/>
  </p:normalViewPr>
  <p:slideViewPr>
    <p:cSldViewPr snapToGrid="0">
      <p:cViewPr varScale="1">
        <p:scale>
          <a:sx n="66" d="100"/>
          <a:sy n="66" d="100"/>
        </p:scale>
        <p:origin x="600" y="3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marL="0" lvl="0" indent="0" algn="l" defTabSz="1955800">
            <a:lnSpc>
              <a:spcPct val="100000"/>
            </a:lnSpc>
            <a:spcBef>
              <a:spcPct val="0"/>
            </a:spcBef>
            <a:spcAft>
              <a:spcPct val="35000"/>
            </a:spcAft>
            <a:buNone/>
          </a:pPr>
          <a:r>
            <a:rPr lang="en-US" sz="4400" kern="1200" dirty="0">
              <a:solidFill>
                <a:prstClr val="black">
                  <a:hueOff val="0"/>
                  <a:satOff val="0"/>
                  <a:lumOff val="0"/>
                  <a:alphaOff val="0"/>
                </a:prstClr>
              </a:solidFill>
              <a:latin typeface="Calibri" panose="020F0502020204030204"/>
              <a:ea typeface="+mn-ea"/>
              <a:cs typeface="+mn-cs"/>
            </a:rPr>
            <a:t>I. Process</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a:lnSpc>
              <a:spcPct val="100000"/>
            </a:lnSpc>
          </a:pPr>
          <a:r>
            <a:rPr lang="en-US" sz="4400" kern="1200" dirty="0">
              <a:solidFill>
                <a:prstClr val="black">
                  <a:hueOff val="0"/>
                  <a:satOff val="0"/>
                  <a:lumOff val="0"/>
                  <a:alphaOff val="0"/>
                </a:prstClr>
              </a:solidFill>
              <a:latin typeface="Calibri" panose="020F0502020204030204"/>
              <a:ea typeface="+mn-ea"/>
              <a:cs typeface="+mn-cs"/>
            </a:rPr>
            <a:t>II. Methodology</a:t>
          </a:r>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custT="1"/>
      <dgm:spPr/>
      <dgm:t>
        <a:bodyPr/>
        <a:lstStyle/>
        <a:p>
          <a:pPr>
            <a:lnSpc>
              <a:spcPct val="100000"/>
            </a:lnSpc>
          </a:pPr>
          <a:r>
            <a:rPr lang="en-US" sz="4400" dirty="0"/>
            <a:t>III. Practices</a:t>
          </a:r>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US" sz="4400" dirty="0"/>
            <a:t>Prepared Methodology </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a:lnSpc>
              <a:spcPct val="100000"/>
            </a:lnSpc>
          </a:pPr>
          <a:r>
            <a:rPr lang="en-US" sz="4400" dirty="0"/>
            <a:t>Conducted Data Collection</a:t>
          </a:r>
        </a:p>
      </dgm:t>
    </dgm:pt>
    <dgm:pt modelId="{F723C850-8BBC-484E-A763-F2A861459387}" type="sibTrans" cxnId="{719371C4-F5B2-461A-8830-BA8B49BF3E0F}">
      <dgm:prSet/>
      <dgm:spPr/>
      <dgm:t>
        <a:bodyPr/>
        <a:lstStyle/>
        <a:p>
          <a:endParaRPr lang="en-US"/>
        </a:p>
      </dgm:t>
    </dgm:pt>
    <dgm:pt modelId="{C803DF29-07B8-4C18-B375-65E86D01B6FC}" type="parTrans" cxnId="{719371C4-F5B2-461A-8830-BA8B49BF3E0F}">
      <dgm:prSet/>
      <dgm:spPr/>
      <dgm:t>
        <a:bodyPr/>
        <a:lstStyle/>
        <a:p>
          <a:endParaRPr lang="en-US"/>
        </a:p>
      </dgm:t>
    </dgm:pt>
    <dgm:pt modelId="{C54AC354-53EB-4520-A323-989382AEF453}">
      <dgm:prSet custT="1"/>
      <dgm:spPr/>
      <dgm:t>
        <a:bodyPr/>
        <a:lstStyle/>
        <a:p>
          <a:pPr>
            <a:lnSpc>
              <a:spcPct val="100000"/>
            </a:lnSpc>
          </a:pPr>
          <a:r>
            <a:rPr lang="en-US" sz="4400" dirty="0"/>
            <a:t>Drafted Report</a:t>
          </a:r>
        </a:p>
        <a:p>
          <a:pPr>
            <a:lnSpc>
              <a:spcPct val="100000"/>
            </a:lnSpc>
          </a:pPr>
          <a:endParaRPr lang="en-US" sz="4400" dirty="0"/>
        </a:p>
      </dgm:t>
    </dgm:pt>
    <dgm:pt modelId="{A23F8C44-05CD-4E69-8DBD-40252FEA16B7}" type="sibTrans" cxnId="{9E0FBBF0-DEB2-4B8E-99C3-96E9ADABC299}">
      <dgm:prSet/>
      <dgm:spPr/>
      <dgm:t>
        <a:bodyPr/>
        <a:lstStyle/>
        <a:p>
          <a:endParaRPr lang="en-US"/>
        </a:p>
      </dgm:t>
    </dgm:pt>
    <dgm:pt modelId="{F60B0923-EC54-4E38-88DB-1E29DA216260}" type="par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US" sz="4400" dirty="0"/>
            <a:t>Validate Practices</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a:lnSpc>
              <a:spcPct val="100000"/>
            </a:lnSpc>
          </a:pPr>
          <a:r>
            <a:rPr lang="en-US" sz="4400" dirty="0"/>
            <a:t>Stakeholders Workshop</a:t>
          </a:r>
        </a:p>
      </dgm:t>
    </dgm:pt>
    <dgm:pt modelId="{F723C850-8BBC-484E-A763-F2A861459387}" type="sibTrans" cxnId="{719371C4-F5B2-461A-8830-BA8B49BF3E0F}">
      <dgm:prSet/>
      <dgm:spPr/>
      <dgm:t>
        <a:bodyPr/>
        <a:lstStyle/>
        <a:p>
          <a:endParaRPr lang="en-US"/>
        </a:p>
      </dgm:t>
    </dgm:pt>
    <dgm:pt modelId="{C803DF29-07B8-4C18-B375-65E86D01B6FC}" type="parTrans" cxnId="{719371C4-F5B2-461A-8830-BA8B49BF3E0F}">
      <dgm:prSet/>
      <dgm:spPr/>
      <dgm:t>
        <a:bodyPr/>
        <a:lstStyle/>
        <a:p>
          <a:endParaRPr lang="en-US"/>
        </a:p>
      </dgm:t>
    </dgm:pt>
    <dgm:pt modelId="{C54AC354-53EB-4520-A323-989382AEF453}">
      <dgm:prSet custT="1"/>
      <dgm:spPr/>
      <dgm:t>
        <a:bodyPr/>
        <a:lstStyle/>
        <a:p>
          <a:pPr>
            <a:lnSpc>
              <a:spcPct val="100000"/>
            </a:lnSpc>
          </a:pPr>
          <a:r>
            <a:rPr lang="en-US" sz="4400" dirty="0"/>
            <a:t>Final Report</a:t>
          </a:r>
        </a:p>
        <a:p>
          <a:pPr>
            <a:lnSpc>
              <a:spcPct val="100000"/>
            </a:lnSpc>
          </a:pPr>
          <a:endParaRPr lang="en-US" sz="4400" dirty="0"/>
        </a:p>
      </dgm:t>
    </dgm:pt>
    <dgm:pt modelId="{A23F8C44-05CD-4E69-8DBD-40252FEA16B7}" type="sibTrans" cxnId="{9E0FBBF0-DEB2-4B8E-99C3-96E9ADABC299}">
      <dgm:prSet/>
      <dgm:spPr/>
      <dgm:t>
        <a:bodyPr/>
        <a:lstStyle/>
        <a:p>
          <a:endParaRPr lang="en-US"/>
        </a:p>
      </dgm:t>
    </dgm:pt>
    <dgm:pt modelId="{F60B0923-EC54-4E38-88DB-1E29DA216260}" type="par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US" sz="4400" dirty="0"/>
            <a:t>Criteria</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a:lnSpc>
              <a:spcPct val="100000"/>
            </a:lnSpc>
          </a:pPr>
          <a:r>
            <a:rPr lang="en-US" sz="4400" dirty="0"/>
            <a:t>Desk Review</a:t>
          </a:r>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custT="1"/>
      <dgm:spPr/>
      <dgm:t>
        <a:bodyPr/>
        <a:lstStyle/>
        <a:p>
          <a:pPr>
            <a:lnSpc>
              <a:spcPct val="100000"/>
            </a:lnSpc>
          </a:pPr>
          <a:r>
            <a:rPr lang="en-US" sz="4400" dirty="0"/>
            <a:t>Interview stakeholders</a:t>
          </a:r>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US" sz="4400" dirty="0"/>
            <a:t>Key &amp; Mandatory </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a:lnSpc>
              <a:spcPct val="100000"/>
            </a:lnSpc>
          </a:pPr>
          <a:r>
            <a:rPr lang="en-US" sz="4400" dirty="0"/>
            <a:t>Non-Key &amp; Complementary</a:t>
          </a:r>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custT="1"/>
      <dgm:spPr/>
      <dgm:t>
        <a:bodyPr/>
        <a:lstStyle/>
        <a:p>
          <a:pPr>
            <a:lnSpc>
              <a:spcPct val="100000"/>
            </a:lnSpc>
          </a:pPr>
          <a:r>
            <a:rPr lang="en-US" sz="4400" dirty="0"/>
            <a:t>Transferability</a:t>
          </a:r>
          <a:r>
            <a:rPr lang="en-US" sz="6100" dirty="0"/>
            <a:t> </a:t>
          </a:r>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US" sz="3200" dirty="0"/>
            <a:t>Time Frame: 2015 - 2020</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marL="0" lvl="0" indent="0" algn="l" defTabSz="1422400">
            <a:lnSpc>
              <a:spcPct val="100000"/>
            </a:lnSpc>
            <a:spcBef>
              <a:spcPct val="0"/>
            </a:spcBef>
            <a:spcAft>
              <a:spcPct val="35000"/>
            </a:spcAft>
            <a:buNone/>
          </a:pPr>
          <a:r>
            <a:rPr lang="en-US" sz="3200" kern="1200" dirty="0">
              <a:solidFill>
                <a:prstClr val="black">
                  <a:hueOff val="0"/>
                  <a:satOff val="0"/>
                  <a:lumOff val="0"/>
                  <a:alphaOff val="0"/>
                </a:prstClr>
              </a:solidFill>
              <a:latin typeface="Calibri" panose="020F0502020204030204"/>
              <a:ea typeface="+mn-ea"/>
              <a:cs typeface="+mn-cs"/>
            </a:rPr>
            <a:t>Primary Focus: North Macedonia, Serbia, and Austria.</a:t>
          </a:r>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custT="1"/>
      <dgm:spPr/>
      <dgm:t>
        <a:bodyPr/>
        <a:lstStyle/>
        <a:p>
          <a:pPr>
            <a:lnSpc>
              <a:spcPct val="100000"/>
            </a:lnSpc>
          </a:pPr>
          <a:r>
            <a:rPr lang="en-US" sz="3200" dirty="0"/>
            <a:t>Managing mixed migration flows and identification/referral of human trafficking victims.</a:t>
          </a:r>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custLinFactNeighborX="-1664" custLinFactNeighborY="-6837"/>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dgm:spPr/>
      <dgm:t>
        <a:bodyPr/>
        <a:lstStyle/>
        <a:p>
          <a:pPr>
            <a:lnSpc>
              <a:spcPct val="100000"/>
            </a:lnSpc>
          </a:pPr>
          <a:r>
            <a:rPr lang="en-GB" i="0" dirty="0"/>
            <a:t>Data-driven restructuring of the National Referral Mechanism (Bosnia and Herzegovina)</a:t>
          </a:r>
          <a:endParaRPr lang="en-US" i="0" dirty="0"/>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dgm:spPr/>
      <dgm:t>
        <a:bodyPr/>
        <a:lstStyle/>
        <a:p>
          <a:pPr>
            <a:lnSpc>
              <a:spcPct val="100000"/>
            </a:lnSpc>
          </a:pPr>
          <a:r>
            <a:rPr lang="en-GB" i="0" dirty="0"/>
            <a:t>Police and CSO joint efforts to identify and support THB victims (Austria</a:t>
          </a:r>
          <a:r>
            <a:rPr lang="en-GB" dirty="0"/>
            <a:t>)</a:t>
          </a:r>
          <a:endParaRPr lang="en-US" dirty="0"/>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dgm:spPr/>
      <dgm:t>
        <a:bodyPr/>
        <a:lstStyle/>
        <a:p>
          <a:pPr>
            <a:lnSpc>
              <a:spcPct val="100000"/>
            </a:lnSpc>
          </a:pPr>
          <a:r>
            <a:rPr lang="en-GB" i="0" dirty="0"/>
            <a:t>Mobile Teams contribute towards THB identification efforts (North Macedonia)  </a:t>
          </a:r>
          <a:endParaRPr lang="en-US" i="0" dirty="0"/>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GB" sz="3000" i="0" dirty="0"/>
            <a:t>Government and CSO form partnership (North Macedonia</a:t>
          </a:r>
          <a:r>
            <a:rPr lang="en-GB" sz="3000" dirty="0"/>
            <a:t>)</a:t>
          </a:r>
          <a:endParaRPr lang="en-US" sz="3000" dirty="0"/>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marL="0" lvl="0" indent="0" algn="l" defTabSz="1333500">
            <a:lnSpc>
              <a:spcPct val="100000"/>
            </a:lnSpc>
            <a:spcBef>
              <a:spcPct val="0"/>
            </a:spcBef>
            <a:spcAft>
              <a:spcPct val="35000"/>
            </a:spcAft>
            <a:buNone/>
          </a:pPr>
          <a:r>
            <a:rPr lang="en-GB" sz="3000" i="0" kern="1200" dirty="0"/>
            <a:t>Schools equipped to identify potential victims among school population (NM)</a:t>
          </a:r>
        </a:p>
        <a:p>
          <a:pPr marL="0" lvl="0" indent="0" algn="l" defTabSz="1333500">
            <a:lnSpc>
              <a:spcPct val="100000"/>
            </a:lnSpc>
            <a:spcBef>
              <a:spcPct val="0"/>
            </a:spcBef>
            <a:spcAft>
              <a:spcPct val="35000"/>
            </a:spcAft>
            <a:buNone/>
          </a:pPr>
          <a:endParaRPr lang="en-US" sz="3000" i="0" kern="1200" dirty="0">
            <a:solidFill>
              <a:prstClr val="black">
                <a:hueOff val="0"/>
                <a:satOff val="0"/>
                <a:lumOff val="0"/>
                <a:alphaOff val="0"/>
              </a:prstClr>
            </a:solidFill>
            <a:latin typeface="Calibri" panose="020F0502020204030204"/>
            <a:ea typeface="+mn-ea"/>
            <a:cs typeface="+mn-cs"/>
          </a:endParaRPr>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custT="1"/>
      <dgm:spPr/>
      <dgm:t>
        <a:bodyPr/>
        <a:lstStyle/>
        <a:p>
          <a:pPr>
            <a:lnSpc>
              <a:spcPct val="100000"/>
            </a:lnSpc>
          </a:pPr>
          <a:r>
            <a:rPr lang="en-GB" sz="3000" i="0" dirty="0"/>
            <a:t>CSOs transnational cooperation (Serbia and Austria) </a:t>
          </a:r>
          <a:endParaRPr lang="en-US" sz="3000" i="0" dirty="0"/>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100000"/>
            </a:lnSpc>
            <a:spcBef>
              <a:spcPct val="0"/>
            </a:spcBef>
            <a:spcAft>
              <a:spcPct val="35000"/>
            </a:spcAft>
            <a:buNone/>
          </a:pPr>
          <a:r>
            <a:rPr lang="en-US" sz="4400" kern="1200" dirty="0">
              <a:solidFill>
                <a:prstClr val="black">
                  <a:hueOff val="0"/>
                  <a:satOff val="0"/>
                  <a:lumOff val="0"/>
                  <a:alphaOff val="0"/>
                </a:prstClr>
              </a:solidFill>
              <a:latin typeface="Calibri" panose="020F0502020204030204"/>
              <a:ea typeface="+mn-ea"/>
              <a:cs typeface="+mn-cs"/>
            </a:rPr>
            <a:t>I. Process</a:t>
          </a:r>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solidFill>
                <a:prstClr val="black">
                  <a:hueOff val="0"/>
                  <a:satOff val="0"/>
                  <a:lumOff val="0"/>
                  <a:alphaOff val="0"/>
                </a:prstClr>
              </a:solidFill>
              <a:latin typeface="Calibri" panose="020F0502020204030204"/>
              <a:ea typeface="+mn-ea"/>
              <a:cs typeface="+mn-cs"/>
            </a:rPr>
            <a:t>II. Methodology</a:t>
          </a: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III. Practices</a:t>
          </a:r>
        </a:p>
      </dsp:txBody>
      <dsp:txXfrm>
        <a:off x="0" y="2856505"/>
        <a:ext cx="6717792" cy="1427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Prepared Methodology </a:t>
          </a:r>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Conducted Data Collection</a:t>
          </a: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Drafted Report</a:t>
          </a:r>
        </a:p>
        <a:p>
          <a:pPr lvl="0" algn="l" defTabSz="1955800">
            <a:lnSpc>
              <a:spcPct val="100000"/>
            </a:lnSpc>
            <a:spcBef>
              <a:spcPct val="0"/>
            </a:spcBef>
            <a:spcAft>
              <a:spcPct val="35000"/>
            </a:spcAft>
          </a:pPr>
          <a:endParaRPr lang="en-US" sz="4400" kern="1200" dirty="0"/>
        </a:p>
      </dsp:txBody>
      <dsp:txXfrm>
        <a:off x="0" y="2856505"/>
        <a:ext cx="6717792" cy="1427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Validate Practices</a:t>
          </a:r>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Stakeholders Workshop</a:t>
          </a: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Final Report</a:t>
          </a:r>
        </a:p>
        <a:p>
          <a:pPr lvl="0" algn="l" defTabSz="1955800">
            <a:lnSpc>
              <a:spcPct val="100000"/>
            </a:lnSpc>
            <a:spcBef>
              <a:spcPct val="0"/>
            </a:spcBef>
            <a:spcAft>
              <a:spcPct val="35000"/>
            </a:spcAft>
          </a:pPr>
          <a:endParaRPr lang="en-US" sz="4400" kern="1200" dirty="0"/>
        </a:p>
      </dsp:txBody>
      <dsp:txXfrm>
        <a:off x="0" y="2856505"/>
        <a:ext cx="6717792" cy="1427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Criteria</a:t>
          </a:r>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Desk Review</a:t>
          </a: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Interview stakeholders</a:t>
          </a:r>
        </a:p>
      </dsp:txBody>
      <dsp:txXfrm>
        <a:off x="0" y="2856505"/>
        <a:ext cx="6717792" cy="1427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Key &amp; Mandatory </a:t>
          </a:r>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Non-Key &amp; Complementary</a:t>
          </a: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Transferability</a:t>
          </a:r>
          <a:r>
            <a:rPr lang="en-US" sz="6100" kern="1200" dirty="0"/>
            <a:t> </a:t>
          </a:r>
        </a:p>
      </dsp:txBody>
      <dsp:txXfrm>
        <a:off x="0" y="2856505"/>
        <a:ext cx="6717792" cy="14272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199"/>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199"/>
          <a:ext cx="6717792" cy="1500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100000"/>
            </a:lnSpc>
            <a:spcBef>
              <a:spcPct val="0"/>
            </a:spcBef>
            <a:spcAft>
              <a:spcPct val="35000"/>
            </a:spcAft>
          </a:pPr>
          <a:r>
            <a:rPr lang="en-US" sz="3200" kern="1200" dirty="0"/>
            <a:t>Time Frame: 2015 - 2020</a:t>
          </a:r>
        </a:p>
      </dsp:txBody>
      <dsp:txXfrm>
        <a:off x="0" y="2199"/>
        <a:ext cx="6717792" cy="1500135"/>
      </dsp:txXfrm>
    </dsp:sp>
    <dsp:sp modelId="{7DF3BCBE-0376-4A1D-8DE6-D055CE793FD7}">
      <dsp:nvSpPr>
        <dsp:cNvPr id="0" name=""/>
        <dsp:cNvSpPr/>
      </dsp:nvSpPr>
      <dsp:spPr>
        <a:xfrm>
          <a:off x="0" y="150233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399771"/>
          <a:ext cx="6717792" cy="1500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ct val="35000"/>
            </a:spcAft>
            <a:buNone/>
          </a:pPr>
          <a:r>
            <a:rPr lang="en-US" sz="3200" kern="1200" dirty="0">
              <a:solidFill>
                <a:prstClr val="black">
                  <a:hueOff val="0"/>
                  <a:satOff val="0"/>
                  <a:lumOff val="0"/>
                  <a:alphaOff val="0"/>
                </a:prstClr>
              </a:solidFill>
              <a:latin typeface="Calibri" panose="020F0502020204030204"/>
              <a:ea typeface="+mn-ea"/>
              <a:cs typeface="+mn-cs"/>
            </a:rPr>
            <a:t>Primary Focus: North Macedonia, Serbia, and Austria.</a:t>
          </a:r>
        </a:p>
      </dsp:txBody>
      <dsp:txXfrm>
        <a:off x="0" y="1399771"/>
        <a:ext cx="6717792" cy="1500135"/>
      </dsp:txXfrm>
    </dsp:sp>
    <dsp:sp modelId="{940772F4-0705-43C6-9B00-3653E88FC889}">
      <dsp:nvSpPr>
        <dsp:cNvPr id="0" name=""/>
        <dsp:cNvSpPr/>
      </dsp:nvSpPr>
      <dsp:spPr>
        <a:xfrm>
          <a:off x="0" y="3002471"/>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3002471"/>
          <a:ext cx="6717792" cy="1500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100000"/>
            </a:lnSpc>
            <a:spcBef>
              <a:spcPct val="0"/>
            </a:spcBef>
            <a:spcAft>
              <a:spcPct val="35000"/>
            </a:spcAft>
          </a:pPr>
          <a:r>
            <a:rPr lang="en-US" sz="3200" kern="1200" dirty="0"/>
            <a:t>Managing mixed migration flows and identification/referral of human trafficking victims.</a:t>
          </a:r>
        </a:p>
      </dsp:txBody>
      <dsp:txXfrm>
        <a:off x="0" y="3002471"/>
        <a:ext cx="6717792" cy="15001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100000"/>
            </a:lnSpc>
            <a:spcBef>
              <a:spcPct val="0"/>
            </a:spcBef>
            <a:spcAft>
              <a:spcPct val="35000"/>
            </a:spcAft>
          </a:pPr>
          <a:r>
            <a:rPr lang="en-GB" sz="2700" i="0" kern="1200" dirty="0"/>
            <a:t>Data-driven restructuring of the National Referral Mechanism (Bosnia and Herzegovina)</a:t>
          </a:r>
          <a:endParaRPr lang="en-US" sz="2700" i="0" kern="1200" dirty="0"/>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100000"/>
            </a:lnSpc>
            <a:spcBef>
              <a:spcPct val="0"/>
            </a:spcBef>
            <a:spcAft>
              <a:spcPct val="35000"/>
            </a:spcAft>
          </a:pPr>
          <a:r>
            <a:rPr lang="en-GB" sz="2700" i="0" kern="1200" dirty="0"/>
            <a:t>Police and CSO joint efforts to identify and support THB victims (Austria</a:t>
          </a:r>
          <a:r>
            <a:rPr lang="en-GB" sz="2700" kern="1200" dirty="0"/>
            <a:t>)</a:t>
          </a:r>
          <a:endParaRPr lang="en-US" sz="2700" kern="1200" dirty="0"/>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100000"/>
            </a:lnSpc>
            <a:spcBef>
              <a:spcPct val="0"/>
            </a:spcBef>
            <a:spcAft>
              <a:spcPct val="35000"/>
            </a:spcAft>
          </a:pPr>
          <a:r>
            <a:rPr lang="en-GB" sz="2700" i="0" kern="1200" dirty="0"/>
            <a:t>Mobile Teams contribute towards THB identification efforts (North Macedonia)  </a:t>
          </a:r>
          <a:endParaRPr lang="en-US" sz="2700" i="0" kern="1200" dirty="0"/>
        </a:p>
      </dsp:txBody>
      <dsp:txXfrm>
        <a:off x="0" y="2856505"/>
        <a:ext cx="6717792" cy="14272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100000"/>
            </a:lnSpc>
            <a:spcBef>
              <a:spcPct val="0"/>
            </a:spcBef>
            <a:spcAft>
              <a:spcPct val="35000"/>
            </a:spcAft>
          </a:pPr>
          <a:r>
            <a:rPr lang="en-GB" sz="3000" i="0" kern="1200" dirty="0"/>
            <a:t>Government and CSO form partnership (North Macedonia</a:t>
          </a:r>
          <a:r>
            <a:rPr lang="en-GB" sz="3000" kern="1200" dirty="0"/>
            <a:t>)</a:t>
          </a:r>
          <a:endParaRPr lang="en-US" sz="3000" kern="1200" dirty="0"/>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100000"/>
            </a:lnSpc>
            <a:spcBef>
              <a:spcPct val="0"/>
            </a:spcBef>
            <a:spcAft>
              <a:spcPct val="35000"/>
            </a:spcAft>
            <a:buNone/>
          </a:pPr>
          <a:r>
            <a:rPr lang="en-GB" sz="3000" i="0" kern="1200" dirty="0"/>
            <a:t>Schools equipped to identify potential victims among school population (NM)</a:t>
          </a:r>
        </a:p>
        <a:p>
          <a:pPr marL="0" lvl="0" indent="0" algn="l" defTabSz="1333500">
            <a:lnSpc>
              <a:spcPct val="100000"/>
            </a:lnSpc>
            <a:spcBef>
              <a:spcPct val="0"/>
            </a:spcBef>
            <a:spcAft>
              <a:spcPct val="35000"/>
            </a:spcAft>
            <a:buNone/>
          </a:pPr>
          <a:endParaRPr lang="en-US" sz="3000" i="0" kern="1200" dirty="0">
            <a:solidFill>
              <a:prstClr val="black">
                <a:hueOff val="0"/>
                <a:satOff val="0"/>
                <a:lumOff val="0"/>
                <a:alphaOff val="0"/>
              </a:prstClr>
            </a:solidFill>
            <a:latin typeface="Calibri" panose="020F0502020204030204"/>
            <a:ea typeface="+mn-ea"/>
            <a:cs typeface="+mn-cs"/>
          </a:endParaRP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100000"/>
            </a:lnSpc>
            <a:spcBef>
              <a:spcPct val="0"/>
            </a:spcBef>
            <a:spcAft>
              <a:spcPct val="35000"/>
            </a:spcAft>
          </a:pPr>
          <a:r>
            <a:rPr lang="en-GB" sz="3000" i="0" kern="1200" dirty="0"/>
            <a:t>CSOs transnational cooperation (Serbia and Austria) </a:t>
          </a:r>
          <a:endParaRPr lang="en-US" sz="3000" i="0" kern="1200" dirty="0"/>
        </a:p>
      </dsp:txBody>
      <dsp:txXfrm>
        <a:off x="0" y="2856505"/>
        <a:ext cx="6717792" cy="14272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FE0B9C-C6BE-42AD-A0A7-238359AFB811}" type="datetimeFigureOut">
              <a:rPr lang="en-GB" smtClean="0"/>
              <a:t>15/03/2022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AA7236-343C-4C61-A237-9EF37C7292BB}" type="slidenum">
              <a:rPr lang="en-GB" smtClean="0"/>
              <a:t>‹#›</a:t>
            </a:fld>
            <a:endParaRPr lang="en-GB"/>
          </a:p>
        </p:txBody>
      </p:sp>
    </p:spTree>
    <p:extLst>
      <p:ext uri="{BB962C8B-B14F-4D97-AF65-F5344CB8AC3E}">
        <p14:creationId xmlns:p14="http://schemas.microsoft.com/office/powerpoint/2010/main" val="15207189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106BA4-2EB7-4D1F-9B6A-17ED0F30AC12}" type="datetimeFigureOut">
              <a:rPr lang="en-GB" smtClean="0"/>
              <a:t>15/03/2022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2555E-13B4-468B-AF1C-B1151109AF73}" type="slidenum">
              <a:rPr lang="en-GB" smtClean="0"/>
              <a:t>‹#›</a:t>
            </a:fld>
            <a:endParaRPr lang="en-GB"/>
          </a:p>
        </p:txBody>
      </p:sp>
    </p:spTree>
    <p:extLst>
      <p:ext uri="{BB962C8B-B14F-4D97-AF65-F5344CB8AC3E}">
        <p14:creationId xmlns:p14="http://schemas.microsoft.com/office/powerpoint/2010/main" val="53393570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a:t>
            </a:fld>
            <a:endParaRPr lang="en-GB"/>
          </a:p>
        </p:txBody>
      </p:sp>
    </p:spTree>
    <p:extLst>
      <p:ext uri="{BB962C8B-B14F-4D97-AF65-F5344CB8AC3E}">
        <p14:creationId xmlns:p14="http://schemas.microsoft.com/office/powerpoint/2010/main" val="3367623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10</a:t>
            </a:fld>
            <a:endParaRPr lang="en-GB"/>
          </a:p>
        </p:txBody>
      </p:sp>
    </p:spTree>
    <p:extLst>
      <p:ext uri="{BB962C8B-B14F-4D97-AF65-F5344CB8AC3E}">
        <p14:creationId xmlns:p14="http://schemas.microsoft.com/office/powerpoint/2010/main" val="2778160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11</a:t>
            </a:fld>
            <a:endParaRPr lang="en-GB"/>
          </a:p>
        </p:txBody>
      </p:sp>
    </p:spTree>
    <p:extLst>
      <p:ext uri="{BB962C8B-B14F-4D97-AF65-F5344CB8AC3E}">
        <p14:creationId xmlns:p14="http://schemas.microsoft.com/office/powerpoint/2010/main" val="2100135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12</a:t>
            </a:fld>
            <a:endParaRPr lang="en-GB"/>
          </a:p>
        </p:txBody>
      </p:sp>
    </p:spTree>
    <p:extLst>
      <p:ext uri="{BB962C8B-B14F-4D97-AF65-F5344CB8AC3E}">
        <p14:creationId xmlns:p14="http://schemas.microsoft.com/office/powerpoint/2010/main" val="3501754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13</a:t>
            </a:fld>
            <a:endParaRPr lang="en-GB"/>
          </a:p>
        </p:txBody>
      </p:sp>
    </p:spTree>
    <p:extLst>
      <p:ext uri="{BB962C8B-B14F-4D97-AF65-F5344CB8AC3E}">
        <p14:creationId xmlns:p14="http://schemas.microsoft.com/office/powerpoint/2010/main" val="332177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14</a:t>
            </a:fld>
            <a:endParaRPr lang="en-GB"/>
          </a:p>
        </p:txBody>
      </p:sp>
    </p:spTree>
    <p:extLst>
      <p:ext uri="{BB962C8B-B14F-4D97-AF65-F5344CB8AC3E}">
        <p14:creationId xmlns:p14="http://schemas.microsoft.com/office/powerpoint/2010/main" val="1339080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15</a:t>
            </a:fld>
            <a:endParaRPr lang="en-GB"/>
          </a:p>
        </p:txBody>
      </p:sp>
    </p:spTree>
    <p:extLst>
      <p:ext uri="{BB962C8B-B14F-4D97-AF65-F5344CB8AC3E}">
        <p14:creationId xmlns:p14="http://schemas.microsoft.com/office/powerpoint/2010/main" val="1744500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16</a:t>
            </a:fld>
            <a:endParaRPr lang="en-GB"/>
          </a:p>
        </p:txBody>
      </p:sp>
    </p:spTree>
    <p:extLst>
      <p:ext uri="{BB962C8B-B14F-4D97-AF65-F5344CB8AC3E}">
        <p14:creationId xmlns:p14="http://schemas.microsoft.com/office/powerpoint/2010/main" val="4267016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17</a:t>
            </a:fld>
            <a:endParaRPr lang="en-GB"/>
          </a:p>
        </p:txBody>
      </p:sp>
    </p:spTree>
    <p:extLst>
      <p:ext uri="{BB962C8B-B14F-4D97-AF65-F5344CB8AC3E}">
        <p14:creationId xmlns:p14="http://schemas.microsoft.com/office/powerpoint/2010/main" val="3274548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18</a:t>
            </a:fld>
            <a:endParaRPr lang="en-GB"/>
          </a:p>
        </p:txBody>
      </p:sp>
    </p:spTree>
    <p:extLst>
      <p:ext uri="{BB962C8B-B14F-4D97-AF65-F5344CB8AC3E}">
        <p14:creationId xmlns:p14="http://schemas.microsoft.com/office/powerpoint/2010/main" val="3805550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19</a:t>
            </a:fld>
            <a:endParaRPr lang="en-GB"/>
          </a:p>
        </p:txBody>
      </p:sp>
    </p:spTree>
    <p:extLst>
      <p:ext uri="{BB962C8B-B14F-4D97-AF65-F5344CB8AC3E}">
        <p14:creationId xmlns:p14="http://schemas.microsoft.com/office/powerpoint/2010/main" val="4158921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a:t>
            </a:fld>
            <a:endParaRPr lang="en-GB"/>
          </a:p>
        </p:txBody>
      </p:sp>
    </p:spTree>
    <p:extLst>
      <p:ext uri="{BB962C8B-B14F-4D97-AF65-F5344CB8AC3E}">
        <p14:creationId xmlns:p14="http://schemas.microsoft.com/office/powerpoint/2010/main" val="1904418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20</a:t>
            </a:fld>
            <a:endParaRPr lang="en-GB"/>
          </a:p>
        </p:txBody>
      </p:sp>
    </p:spTree>
    <p:extLst>
      <p:ext uri="{BB962C8B-B14F-4D97-AF65-F5344CB8AC3E}">
        <p14:creationId xmlns:p14="http://schemas.microsoft.com/office/powerpoint/2010/main" val="2073554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21</a:t>
            </a:fld>
            <a:endParaRPr lang="en-GB"/>
          </a:p>
        </p:txBody>
      </p:sp>
    </p:spTree>
    <p:extLst>
      <p:ext uri="{BB962C8B-B14F-4D97-AF65-F5344CB8AC3E}">
        <p14:creationId xmlns:p14="http://schemas.microsoft.com/office/powerpoint/2010/main" val="37476998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22</a:t>
            </a:fld>
            <a:endParaRPr lang="en-GB"/>
          </a:p>
        </p:txBody>
      </p:sp>
    </p:spTree>
    <p:extLst>
      <p:ext uri="{BB962C8B-B14F-4D97-AF65-F5344CB8AC3E}">
        <p14:creationId xmlns:p14="http://schemas.microsoft.com/office/powerpoint/2010/main" val="148906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23</a:t>
            </a:fld>
            <a:endParaRPr lang="en-GB"/>
          </a:p>
        </p:txBody>
      </p:sp>
    </p:spTree>
    <p:extLst>
      <p:ext uri="{BB962C8B-B14F-4D97-AF65-F5344CB8AC3E}">
        <p14:creationId xmlns:p14="http://schemas.microsoft.com/office/powerpoint/2010/main" val="2631966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24</a:t>
            </a:fld>
            <a:endParaRPr lang="en-GB"/>
          </a:p>
        </p:txBody>
      </p:sp>
    </p:spTree>
    <p:extLst>
      <p:ext uri="{BB962C8B-B14F-4D97-AF65-F5344CB8AC3E}">
        <p14:creationId xmlns:p14="http://schemas.microsoft.com/office/powerpoint/2010/main" val="4496544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25</a:t>
            </a:fld>
            <a:endParaRPr lang="en-GB"/>
          </a:p>
        </p:txBody>
      </p:sp>
    </p:spTree>
    <p:extLst>
      <p:ext uri="{BB962C8B-B14F-4D97-AF65-F5344CB8AC3E}">
        <p14:creationId xmlns:p14="http://schemas.microsoft.com/office/powerpoint/2010/main" val="33780555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26</a:t>
            </a:fld>
            <a:endParaRPr lang="en-GB"/>
          </a:p>
        </p:txBody>
      </p:sp>
    </p:spTree>
    <p:extLst>
      <p:ext uri="{BB962C8B-B14F-4D97-AF65-F5344CB8AC3E}">
        <p14:creationId xmlns:p14="http://schemas.microsoft.com/office/powerpoint/2010/main" val="6291486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27</a:t>
            </a:fld>
            <a:endParaRPr lang="en-GB"/>
          </a:p>
        </p:txBody>
      </p:sp>
    </p:spTree>
    <p:extLst>
      <p:ext uri="{BB962C8B-B14F-4D97-AF65-F5344CB8AC3E}">
        <p14:creationId xmlns:p14="http://schemas.microsoft.com/office/powerpoint/2010/main" val="14629767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28</a:t>
            </a:fld>
            <a:endParaRPr lang="en-GB"/>
          </a:p>
        </p:txBody>
      </p:sp>
    </p:spTree>
    <p:extLst>
      <p:ext uri="{BB962C8B-B14F-4D97-AF65-F5344CB8AC3E}">
        <p14:creationId xmlns:p14="http://schemas.microsoft.com/office/powerpoint/2010/main" val="15431921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29</a:t>
            </a:fld>
            <a:endParaRPr lang="en-GB"/>
          </a:p>
        </p:txBody>
      </p:sp>
    </p:spTree>
    <p:extLst>
      <p:ext uri="{BB962C8B-B14F-4D97-AF65-F5344CB8AC3E}">
        <p14:creationId xmlns:p14="http://schemas.microsoft.com/office/powerpoint/2010/main" val="1094663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3</a:t>
            </a:fld>
            <a:endParaRPr lang="en-GB"/>
          </a:p>
        </p:txBody>
      </p:sp>
    </p:spTree>
    <p:extLst>
      <p:ext uri="{BB962C8B-B14F-4D97-AF65-F5344CB8AC3E}">
        <p14:creationId xmlns:p14="http://schemas.microsoft.com/office/powerpoint/2010/main" val="3483224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4</a:t>
            </a:fld>
            <a:endParaRPr lang="en-GB"/>
          </a:p>
        </p:txBody>
      </p:sp>
    </p:spTree>
    <p:extLst>
      <p:ext uri="{BB962C8B-B14F-4D97-AF65-F5344CB8AC3E}">
        <p14:creationId xmlns:p14="http://schemas.microsoft.com/office/powerpoint/2010/main" val="333979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5</a:t>
            </a:fld>
            <a:endParaRPr lang="en-GB"/>
          </a:p>
        </p:txBody>
      </p:sp>
    </p:spTree>
    <p:extLst>
      <p:ext uri="{BB962C8B-B14F-4D97-AF65-F5344CB8AC3E}">
        <p14:creationId xmlns:p14="http://schemas.microsoft.com/office/powerpoint/2010/main" val="1824525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6</a:t>
            </a:fld>
            <a:endParaRPr lang="en-GB"/>
          </a:p>
        </p:txBody>
      </p:sp>
    </p:spTree>
    <p:extLst>
      <p:ext uri="{BB962C8B-B14F-4D97-AF65-F5344CB8AC3E}">
        <p14:creationId xmlns:p14="http://schemas.microsoft.com/office/powerpoint/2010/main" val="388749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7</a:t>
            </a:fld>
            <a:endParaRPr lang="en-GB"/>
          </a:p>
        </p:txBody>
      </p:sp>
    </p:spTree>
    <p:extLst>
      <p:ext uri="{BB962C8B-B14F-4D97-AF65-F5344CB8AC3E}">
        <p14:creationId xmlns:p14="http://schemas.microsoft.com/office/powerpoint/2010/main" val="1450514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8</a:t>
            </a:fld>
            <a:endParaRPr lang="en-GB"/>
          </a:p>
        </p:txBody>
      </p:sp>
    </p:spTree>
    <p:extLst>
      <p:ext uri="{BB962C8B-B14F-4D97-AF65-F5344CB8AC3E}">
        <p14:creationId xmlns:p14="http://schemas.microsoft.com/office/powerpoint/2010/main" val="2218520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9</a:t>
            </a:fld>
            <a:endParaRPr lang="en-GB"/>
          </a:p>
        </p:txBody>
      </p:sp>
    </p:spTree>
    <p:extLst>
      <p:ext uri="{BB962C8B-B14F-4D97-AF65-F5344CB8AC3E}">
        <p14:creationId xmlns:p14="http://schemas.microsoft.com/office/powerpoint/2010/main" val="340169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38BC-9CED-41A4-9AFD-0BA300B535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9A9C79-471D-4730-8CB1-3657EF792B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76AB49-C678-42D5-BB54-4A3A05EAE9AE}"/>
              </a:ext>
            </a:extLst>
          </p:cNvPr>
          <p:cNvSpPr>
            <a:spLocks noGrp="1"/>
          </p:cNvSpPr>
          <p:nvPr>
            <p:ph type="dt" sz="half" idx="10"/>
          </p:nvPr>
        </p:nvSpPr>
        <p:spPr/>
        <p:txBody>
          <a:bodyPr/>
          <a:lstStyle/>
          <a:p>
            <a:fld id="{2AAFA2A5-616E-41A7-B50B-8EF901924426}" type="datetime1">
              <a:rPr lang="en-GB" smtClean="0"/>
              <a:t>15/03/2022</a:t>
            </a:fld>
            <a:endParaRPr lang="en-GB"/>
          </a:p>
        </p:txBody>
      </p:sp>
      <p:sp>
        <p:nvSpPr>
          <p:cNvPr id="5" name="Footer Placeholder 4">
            <a:extLst>
              <a:ext uri="{FF2B5EF4-FFF2-40B4-BE49-F238E27FC236}">
                <a16:creationId xmlns:a16="http://schemas.microsoft.com/office/drawing/2014/main" id="{1854C280-5C70-4C68-9EDD-9921DAE26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4C2B33-824A-41B1-AF63-C2D02062F29D}"/>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269682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23DF5-C476-4437-9C8A-77D12D424B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AAF65A-8A9F-451A-9818-4D471822D1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999997-A1CD-46B4-AE6A-E2142F6622DA}"/>
              </a:ext>
            </a:extLst>
          </p:cNvPr>
          <p:cNvSpPr>
            <a:spLocks noGrp="1"/>
          </p:cNvSpPr>
          <p:nvPr>
            <p:ph type="dt" sz="half" idx="10"/>
          </p:nvPr>
        </p:nvSpPr>
        <p:spPr/>
        <p:txBody>
          <a:bodyPr/>
          <a:lstStyle/>
          <a:p>
            <a:fld id="{F44CEA5A-5FE3-465E-A535-EF3A4D648D8D}" type="datetime1">
              <a:rPr lang="en-GB" smtClean="0"/>
              <a:t>15/03/2022</a:t>
            </a:fld>
            <a:endParaRPr lang="en-GB"/>
          </a:p>
        </p:txBody>
      </p:sp>
      <p:sp>
        <p:nvSpPr>
          <p:cNvPr id="5" name="Footer Placeholder 4">
            <a:extLst>
              <a:ext uri="{FF2B5EF4-FFF2-40B4-BE49-F238E27FC236}">
                <a16:creationId xmlns:a16="http://schemas.microsoft.com/office/drawing/2014/main" id="{FD77446A-7BC2-484C-88BB-615FD3AD57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821C17-5675-429A-AF40-8383ECEE03A5}"/>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8639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17F429-1937-4BC2-B523-F6B5E8C4D4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C1B328-53CF-4CE3-A9B3-8E896ECCDC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D313A-D897-4401-8A0C-174C5FAF5F4C}"/>
              </a:ext>
            </a:extLst>
          </p:cNvPr>
          <p:cNvSpPr>
            <a:spLocks noGrp="1"/>
          </p:cNvSpPr>
          <p:nvPr>
            <p:ph type="dt" sz="half" idx="10"/>
          </p:nvPr>
        </p:nvSpPr>
        <p:spPr/>
        <p:txBody>
          <a:bodyPr/>
          <a:lstStyle/>
          <a:p>
            <a:fld id="{1042BD30-AAE3-4FAA-A2B2-2C88FF238623}" type="datetime1">
              <a:rPr lang="en-GB" smtClean="0"/>
              <a:t>15/03/2022</a:t>
            </a:fld>
            <a:endParaRPr lang="en-GB"/>
          </a:p>
        </p:txBody>
      </p:sp>
      <p:sp>
        <p:nvSpPr>
          <p:cNvPr id="5" name="Footer Placeholder 4">
            <a:extLst>
              <a:ext uri="{FF2B5EF4-FFF2-40B4-BE49-F238E27FC236}">
                <a16:creationId xmlns:a16="http://schemas.microsoft.com/office/drawing/2014/main" id="{64B07200-4013-4C06-8821-43A0E5E96F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22D533-AD17-4F25-A11D-7E0E19CABBA5}"/>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94703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A8DD-1B4B-454B-AF42-1C7D81150D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625216-25B5-4291-B383-5DC51CB0C0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AE607-1424-47DA-9D44-897518CAE712}"/>
              </a:ext>
            </a:extLst>
          </p:cNvPr>
          <p:cNvSpPr>
            <a:spLocks noGrp="1"/>
          </p:cNvSpPr>
          <p:nvPr>
            <p:ph type="dt" sz="half" idx="10"/>
          </p:nvPr>
        </p:nvSpPr>
        <p:spPr/>
        <p:txBody>
          <a:bodyPr/>
          <a:lstStyle/>
          <a:p>
            <a:fld id="{6B2CD837-4EB5-4FA0-BBBD-661471F94AF1}" type="datetime1">
              <a:rPr lang="en-GB" smtClean="0"/>
              <a:t>15/03/2022</a:t>
            </a:fld>
            <a:endParaRPr lang="en-GB"/>
          </a:p>
        </p:txBody>
      </p:sp>
      <p:sp>
        <p:nvSpPr>
          <p:cNvPr id="5" name="Footer Placeholder 4">
            <a:extLst>
              <a:ext uri="{FF2B5EF4-FFF2-40B4-BE49-F238E27FC236}">
                <a16:creationId xmlns:a16="http://schemas.microsoft.com/office/drawing/2014/main" id="{8B5C1424-EEA2-44C0-9021-EB6B6EDE56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892F21-E991-49CD-A7BC-22687934C7DF}"/>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38796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49D13-AAB8-45EE-B9AD-0141311A71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AC3CE3-9F60-4FAF-83EB-068DC3949D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724CC0-0102-45B8-A313-46B4CE67DAB5}"/>
              </a:ext>
            </a:extLst>
          </p:cNvPr>
          <p:cNvSpPr>
            <a:spLocks noGrp="1"/>
          </p:cNvSpPr>
          <p:nvPr>
            <p:ph type="dt" sz="half" idx="10"/>
          </p:nvPr>
        </p:nvSpPr>
        <p:spPr/>
        <p:txBody>
          <a:bodyPr/>
          <a:lstStyle/>
          <a:p>
            <a:fld id="{376DF1C2-8A61-490C-8720-3A561F3DFC07}" type="datetime1">
              <a:rPr lang="en-GB" smtClean="0"/>
              <a:t>15/03/2022</a:t>
            </a:fld>
            <a:endParaRPr lang="en-GB"/>
          </a:p>
        </p:txBody>
      </p:sp>
      <p:sp>
        <p:nvSpPr>
          <p:cNvPr id="5" name="Footer Placeholder 4">
            <a:extLst>
              <a:ext uri="{FF2B5EF4-FFF2-40B4-BE49-F238E27FC236}">
                <a16:creationId xmlns:a16="http://schemas.microsoft.com/office/drawing/2014/main" id="{6B6853BA-C5DD-4518-9B30-B2AE5D8F47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C6B00-4759-4A61-B6EB-8D0E536ECCD8}"/>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400715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6624E-D946-4B3C-9DB1-5F11237C89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F72364-2524-4FC7-B7F2-A3557CCD02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796547-8B0E-4539-BCF0-30B9FE9AA0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6A9346-79FA-463D-8115-1C5F26F4F81A}"/>
              </a:ext>
            </a:extLst>
          </p:cNvPr>
          <p:cNvSpPr>
            <a:spLocks noGrp="1"/>
          </p:cNvSpPr>
          <p:nvPr>
            <p:ph type="dt" sz="half" idx="10"/>
          </p:nvPr>
        </p:nvSpPr>
        <p:spPr/>
        <p:txBody>
          <a:bodyPr/>
          <a:lstStyle/>
          <a:p>
            <a:fld id="{C0E40374-6F41-417D-A2FA-EF92EE879675}" type="datetime1">
              <a:rPr lang="en-GB" smtClean="0"/>
              <a:t>15/03/2022</a:t>
            </a:fld>
            <a:endParaRPr lang="en-GB"/>
          </a:p>
        </p:txBody>
      </p:sp>
      <p:sp>
        <p:nvSpPr>
          <p:cNvPr id="6" name="Footer Placeholder 5">
            <a:extLst>
              <a:ext uri="{FF2B5EF4-FFF2-40B4-BE49-F238E27FC236}">
                <a16:creationId xmlns:a16="http://schemas.microsoft.com/office/drawing/2014/main" id="{A482C451-3C27-4B0B-BD14-3BC96F1658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69E662-675E-40AD-B33F-A79B5CE155FB}"/>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36078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1007-191C-49B4-96D1-C433E29431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CF7EF9-EC04-4B88-AE09-282AE3C32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0AC749-C21C-43C8-A262-6520C1C33C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0CE459-9BEF-42F2-B9D6-E49FB21E59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72F573-B15A-4A91-A119-A66CD731CA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6BCEE7-8D90-4598-BBCE-D76B6B9DF90C}"/>
              </a:ext>
            </a:extLst>
          </p:cNvPr>
          <p:cNvSpPr>
            <a:spLocks noGrp="1"/>
          </p:cNvSpPr>
          <p:nvPr>
            <p:ph type="dt" sz="half" idx="10"/>
          </p:nvPr>
        </p:nvSpPr>
        <p:spPr/>
        <p:txBody>
          <a:bodyPr/>
          <a:lstStyle/>
          <a:p>
            <a:fld id="{72763A1A-7C33-4709-90E8-FA43BFF636AD}" type="datetime1">
              <a:rPr lang="en-GB" smtClean="0"/>
              <a:t>15/03/2022</a:t>
            </a:fld>
            <a:endParaRPr lang="en-GB"/>
          </a:p>
        </p:txBody>
      </p:sp>
      <p:sp>
        <p:nvSpPr>
          <p:cNvPr id="8" name="Footer Placeholder 7">
            <a:extLst>
              <a:ext uri="{FF2B5EF4-FFF2-40B4-BE49-F238E27FC236}">
                <a16:creationId xmlns:a16="http://schemas.microsoft.com/office/drawing/2014/main" id="{6CC32A3D-D3DD-47DD-90E6-4ABF91229CA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8DFA67-EE8A-46F8-A271-206C2C564E48}"/>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426413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21FE3-C57B-43DE-866F-EC97675A0A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067EE3-6FED-4957-854E-18F4962587DE}"/>
              </a:ext>
            </a:extLst>
          </p:cNvPr>
          <p:cNvSpPr>
            <a:spLocks noGrp="1"/>
          </p:cNvSpPr>
          <p:nvPr>
            <p:ph type="dt" sz="half" idx="10"/>
          </p:nvPr>
        </p:nvSpPr>
        <p:spPr/>
        <p:txBody>
          <a:bodyPr/>
          <a:lstStyle/>
          <a:p>
            <a:fld id="{A95FCFF1-C00D-4FF5-8F84-EDACCD004DE7}" type="datetime1">
              <a:rPr lang="en-GB" smtClean="0"/>
              <a:t>15/03/2022</a:t>
            </a:fld>
            <a:endParaRPr lang="en-GB"/>
          </a:p>
        </p:txBody>
      </p:sp>
      <p:sp>
        <p:nvSpPr>
          <p:cNvPr id="4" name="Footer Placeholder 3">
            <a:extLst>
              <a:ext uri="{FF2B5EF4-FFF2-40B4-BE49-F238E27FC236}">
                <a16:creationId xmlns:a16="http://schemas.microsoft.com/office/drawing/2014/main" id="{8C346A7D-7483-4134-9A45-A4A7E02FA9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137ECB8-9A22-4118-A20A-7509C8C879E1}"/>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94061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825FA1-B54E-4714-B258-856943C75794}"/>
              </a:ext>
            </a:extLst>
          </p:cNvPr>
          <p:cNvSpPr>
            <a:spLocks noGrp="1"/>
          </p:cNvSpPr>
          <p:nvPr>
            <p:ph type="dt" sz="half" idx="10"/>
          </p:nvPr>
        </p:nvSpPr>
        <p:spPr/>
        <p:txBody>
          <a:bodyPr/>
          <a:lstStyle/>
          <a:p>
            <a:fld id="{CB0981A0-941D-4D8B-BD85-33829A466CD0}" type="datetime1">
              <a:rPr lang="en-GB" smtClean="0"/>
              <a:t>15/03/2022</a:t>
            </a:fld>
            <a:endParaRPr lang="en-GB"/>
          </a:p>
        </p:txBody>
      </p:sp>
      <p:sp>
        <p:nvSpPr>
          <p:cNvPr id="3" name="Footer Placeholder 2">
            <a:extLst>
              <a:ext uri="{FF2B5EF4-FFF2-40B4-BE49-F238E27FC236}">
                <a16:creationId xmlns:a16="http://schemas.microsoft.com/office/drawing/2014/main" id="{E2FA9E41-4739-404A-9917-95CD136374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171A8E5-911D-43BC-B606-2F5E2E8709F6}"/>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445568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41AE-E8A3-414B-8505-AFBD0A0FB1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0FF3BA-481D-4C1A-A430-B7D60FEBC1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7E221F-B7E6-4352-B325-68480B4570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5C8B3A-89EC-4EDF-AF6D-42837FBC67AF}"/>
              </a:ext>
            </a:extLst>
          </p:cNvPr>
          <p:cNvSpPr>
            <a:spLocks noGrp="1"/>
          </p:cNvSpPr>
          <p:nvPr>
            <p:ph type="dt" sz="half" idx="10"/>
          </p:nvPr>
        </p:nvSpPr>
        <p:spPr/>
        <p:txBody>
          <a:bodyPr/>
          <a:lstStyle/>
          <a:p>
            <a:fld id="{B6F3E02F-3266-4A80-AF87-A348B6C7E460}" type="datetime1">
              <a:rPr lang="en-GB" smtClean="0"/>
              <a:t>15/03/2022</a:t>
            </a:fld>
            <a:endParaRPr lang="en-GB"/>
          </a:p>
        </p:txBody>
      </p:sp>
      <p:sp>
        <p:nvSpPr>
          <p:cNvPr id="6" name="Footer Placeholder 5">
            <a:extLst>
              <a:ext uri="{FF2B5EF4-FFF2-40B4-BE49-F238E27FC236}">
                <a16:creationId xmlns:a16="http://schemas.microsoft.com/office/drawing/2014/main" id="{5DE411A7-0464-41E0-9D07-30401E8BD9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F3470-6665-491B-BA7B-204361E867B2}"/>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84072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082DB-DD94-48D6-BBDA-1E1EB55AB9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B441EB-FC57-4B32-819B-15E37F0C31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779425-5C49-4E66-97FD-EFF29B676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429806-8053-46FB-9D89-C72FE817970B}"/>
              </a:ext>
            </a:extLst>
          </p:cNvPr>
          <p:cNvSpPr>
            <a:spLocks noGrp="1"/>
          </p:cNvSpPr>
          <p:nvPr>
            <p:ph type="dt" sz="half" idx="10"/>
          </p:nvPr>
        </p:nvSpPr>
        <p:spPr/>
        <p:txBody>
          <a:bodyPr/>
          <a:lstStyle/>
          <a:p>
            <a:fld id="{2B41BFD7-659E-43BA-BA7D-773D1D54CDF3}" type="datetime1">
              <a:rPr lang="en-GB" smtClean="0"/>
              <a:t>15/03/2022</a:t>
            </a:fld>
            <a:endParaRPr lang="en-GB"/>
          </a:p>
        </p:txBody>
      </p:sp>
      <p:sp>
        <p:nvSpPr>
          <p:cNvPr id="6" name="Footer Placeholder 5">
            <a:extLst>
              <a:ext uri="{FF2B5EF4-FFF2-40B4-BE49-F238E27FC236}">
                <a16:creationId xmlns:a16="http://schemas.microsoft.com/office/drawing/2014/main" id="{2233D72F-6177-4F17-A7B5-582A3CBD95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212F3A-463B-4A60-9708-530D7D6B829E}"/>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1265642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E239F7-3D14-4A41-B166-50E49630AA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956D1F-7E26-4DC3-A662-0724D1EDBE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B0B041-59E2-4558-A652-F0B76C20DC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3A392-261A-47E9-8F78-EA2CC96F6163}" type="datetime1">
              <a:rPr lang="en-GB" smtClean="0"/>
              <a:t>15/03/2022</a:t>
            </a:fld>
            <a:endParaRPr lang="en-GB"/>
          </a:p>
        </p:txBody>
      </p:sp>
      <p:sp>
        <p:nvSpPr>
          <p:cNvPr id="5" name="Footer Placeholder 4">
            <a:extLst>
              <a:ext uri="{FF2B5EF4-FFF2-40B4-BE49-F238E27FC236}">
                <a16:creationId xmlns:a16="http://schemas.microsoft.com/office/drawing/2014/main" id="{4603E7DC-BAB3-40DA-ABCD-0DFC5734DF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BFF1875-D74D-4D3F-BB2C-A81E13104A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6278A-D42D-470E-884B-172FE7696BAC}" type="slidenum">
              <a:rPr lang="en-GB" smtClean="0"/>
              <a:t>‹#›</a:t>
            </a:fld>
            <a:endParaRPr lang="en-GB"/>
          </a:p>
        </p:txBody>
      </p:sp>
    </p:spTree>
    <p:extLst>
      <p:ext uri="{BB962C8B-B14F-4D97-AF65-F5344CB8AC3E}">
        <p14:creationId xmlns:p14="http://schemas.microsoft.com/office/powerpoint/2010/main" val="285477535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png"/><Relationship Id="rId7" Type="http://schemas.openxmlformats.org/officeDocument/2006/relationships/diagramColors" Target="../diagrams/colors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png"/><Relationship Id="rId7" Type="http://schemas.openxmlformats.org/officeDocument/2006/relationships/diagramColors" Target="../diagrams/colors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 Id="rId9"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7">
            <a:extLst>
              <a:ext uri="{FF2B5EF4-FFF2-40B4-BE49-F238E27FC236}">
                <a16:creationId xmlns:a16="http://schemas.microsoft.com/office/drawing/2014/main" id="{FB33DC6A-1F1C-4A06-834E-CFF88F1C0B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Freeform: Shape 29">
            <a:extLst>
              <a:ext uri="{FF2B5EF4-FFF2-40B4-BE49-F238E27FC236}">
                <a16:creationId xmlns:a16="http://schemas.microsoft.com/office/drawing/2014/main" id="{0FE1D5CF-87B8-4A8A-AD3C-01D06A6076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Freeform: Shape 31">
            <a:extLst>
              <a:ext uri="{FF2B5EF4-FFF2-40B4-BE49-F238E27FC236}">
                <a16:creationId xmlns:a16="http://schemas.microsoft.com/office/drawing/2014/main" id="{60926200-45C2-41E9-839F-31CD5FE4CD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p:cNvSpPr>
            <a:spLocks noGrp="1"/>
          </p:cNvSpPr>
          <p:nvPr>
            <p:ph type="title"/>
          </p:nvPr>
        </p:nvSpPr>
        <p:spPr>
          <a:xfrm>
            <a:off x="6623026" y="1142346"/>
            <a:ext cx="5263764" cy="5163203"/>
          </a:xfrm>
        </p:spPr>
        <p:txBody>
          <a:bodyPr vert="horz" lIns="91440" tIns="45720" rIns="91440" bIns="45720" rtlCol="0" anchor="b">
            <a:normAutofit fontScale="90000"/>
          </a:bodyPr>
          <a:lstStyle/>
          <a:p>
            <a:pPr algn="ct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r>
              <a:rPr lang="en-US" sz="4000" dirty="0"/>
              <a:t>GOOD PRACTICES IN</a:t>
            </a:r>
            <a:br>
              <a:rPr lang="en-US" sz="4000" dirty="0"/>
            </a:br>
            <a:r>
              <a:rPr lang="en-GB" sz="4000" dirty="0"/>
              <a:t>IDENTIFICATION AND REFERRAL OF VICTIMS OF TRAFFICKING IN HUMAN BEINGS</a:t>
            </a:r>
            <a:r>
              <a:rPr lang="en-US" sz="3200" dirty="0"/>
              <a:t/>
            </a:r>
            <a:br>
              <a:rPr lang="en-US" sz="3200" dirty="0"/>
            </a:br>
            <a:r>
              <a:rPr lang="en-GB" sz="1800" b="1" dirty="0">
                <a:solidFill>
                  <a:schemeClr val="bg2">
                    <a:lumMod val="25000"/>
                  </a:schemeClr>
                </a:solidFill>
              </a:rPr>
              <a:t/>
            </a:r>
            <a:br>
              <a:rPr lang="en-GB" sz="1800" b="1" dirty="0">
                <a:solidFill>
                  <a:schemeClr val="bg2">
                    <a:lumMod val="25000"/>
                  </a:schemeClr>
                </a:solidFill>
              </a:rPr>
            </a:br>
            <a:r>
              <a:rPr lang="en-GB" sz="1800" dirty="0">
                <a:solidFill>
                  <a:schemeClr val="bg2">
                    <a:lumMod val="25000"/>
                  </a:schemeClr>
                </a:solidFill>
              </a:rPr>
              <a:t/>
            </a:r>
            <a:br>
              <a:rPr lang="en-GB" sz="1800" dirty="0">
                <a:solidFill>
                  <a:schemeClr val="bg2">
                    <a:lumMod val="25000"/>
                  </a:schemeClr>
                </a:solidFill>
              </a:rPr>
            </a:br>
            <a:r>
              <a:rPr lang="en-GB" sz="1800" dirty="0">
                <a:solidFill>
                  <a:schemeClr val="bg2">
                    <a:lumMod val="25000"/>
                  </a:schemeClr>
                </a:solidFill>
              </a:rPr>
              <a:t>Presenter: Biljana Lubarovska, ICMPD Expert</a:t>
            </a:r>
            <a:br>
              <a:rPr lang="en-GB" sz="1800" dirty="0">
                <a:solidFill>
                  <a:schemeClr val="bg2">
                    <a:lumMod val="25000"/>
                  </a:schemeClr>
                </a:solidFill>
              </a:rPr>
            </a:br>
            <a:r>
              <a:rPr lang="en-GB" sz="1800" dirty="0">
                <a:solidFill>
                  <a:schemeClr val="bg2">
                    <a:lumMod val="25000"/>
                  </a:schemeClr>
                </a:solidFill>
              </a:rPr>
              <a:t>15 March 2022</a:t>
            </a:r>
            <a:br>
              <a:rPr lang="en-GB" sz="1800" dirty="0">
                <a:solidFill>
                  <a:schemeClr val="bg2">
                    <a:lumMod val="25000"/>
                  </a:schemeClr>
                </a:solidFill>
              </a:rPr>
            </a:br>
            <a:r>
              <a:rPr lang="en-GB" sz="1800" dirty="0">
                <a:solidFill>
                  <a:schemeClr val="bg2">
                    <a:lumMod val="25000"/>
                  </a:schemeClr>
                </a:solidFill>
              </a:rPr>
              <a:t/>
            </a:r>
            <a:br>
              <a:rPr lang="en-GB" sz="1800" dirty="0">
                <a:solidFill>
                  <a:schemeClr val="bg2">
                    <a:lumMod val="25000"/>
                  </a:schemeClr>
                </a:solidFill>
              </a:rPr>
            </a:br>
            <a:r>
              <a:rPr lang="en-GB" sz="1800" dirty="0">
                <a:solidFill>
                  <a:schemeClr val="bg2">
                    <a:lumMod val="25000"/>
                  </a:schemeClr>
                </a:solidFill>
              </a:rPr>
              <a:t/>
            </a:r>
            <a:br>
              <a:rPr lang="en-GB" sz="1800" dirty="0">
                <a:solidFill>
                  <a:schemeClr val="bg2">
                    <a:lumMod val="25000"/>
                  </a:schemeClr>
                </a:solidFill>
              </a:rPr>
            </a:br>
            <a:r>
              <a:rPr lang="en-GB" sz="3200" dirty="0">
                <a:solidFill>
                  <a:schemeClr val="bg2">
                    <a:lumMod val="25000"/>
                  </a:schemeClr>
                </a:solidFill>
              </a:rPr>
              <a:t/>
            </a:r>
            <a:br>
              <a:rPr lang="en-GB" sz="3200" dirty="0">
                <a:solidFill>
                  <a:schemeClr val="bg2">
                    <a:lumMod val="25000"/>
                  </a:schemeClr>
                </a:solidFill>
              </a:rPr>
            </a:br>
            <a:endParaRPr lang="en-US" sz="3200" dirty="0"/>
          </a:p>
        </p:txBody>
      </p:sp>
      <p:sp>
        <p:nvSpPr>
          <p:cNvPr id="34" name="Rectangle 33">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9" name="Picture 8"/>
          <p:cNvPicPr>
            <a:picLocks noChangeAspect="1"/>
          </p:cNvPicPr>
          <p:nvPr/>
        </p:nvPicPr>
        <p:blipFill>
          <a:blip r:embed="rId3"/>
          <a:stretch>
            <a:fillRect/>
          </a:stretch>
        </p:blipFill>
        <p:spPr>
          <a:xfrm>
            <a:off x="489097" y="959465"/>
            <a:ext cx="3484000" cy="1148357"/>
          </a:xfrm>
          <a:prstGeom prst="rect">
            <a:avLst/>
          </a:prstGeom>
        </p:spPr>
      </p:pic>
      <p:sp>
        <p:nvSpPr>
          <p:cNvPr id="36" name="Rectangle 35">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Graphical user interface, text, application, email&#10;&#10;Description automatically generated">
            <a:extLst>
              <a:ext uri="{FF2B5EF4-FFF2-40B4-BE49-F238E27FC236}">
                <a16:creationId xmlns:a16="http://schemas.microsoft.com/office/drawing/2014/main" id="{56B91DA8-67F5-4639-9A5D-40D1EAF2A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701" y="4673571"/>
            <a:ext cx="5019073" cy="840447"/>
          </a:xfrm>
          <a:prstGeom prst="rect">
            <a:avLst/>
          </a:prstGeom>
        </p:spPr>
      </p:pic>
    </p:spTree>
    <p:extLst>
      <p:ext uri="{BB962C8B-B14F-4D97-AF65-F5344CB8AC3E}">
        <p14:creationId xmlns:p14="http://schemas.microsoft.com/office/powerpoint/2010/main" val="3486164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2458720" y="2042160"/>
            <a:ext cx="7700707" cy="1757680"/>
          </a:xfrm>
        </p:spPr>
        <p:txBody>
          <a:bodyPr vert="horz" lIns="91440" tIns="45720" rIns="91440" bIns="45720" rtlCol="0">
            <a:normAutofit fontScale="90000"/>
          </a:bodyPr>
          <a:lstStyle/>
          <a:p>
            <a:r>
              <a:rPr lang="en-US" sz="6600" b="1" dirty="0"/>
              <a:t>Presentation of Practices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pic>
        <p:nvPicPr>
          <p:cNvPr id="6" name="Picture 5" descr="Graphical user interface, text, application, email&#10;&#10;Description automatically generated">
            <a:extLst>
              <a:ext uri="{FF2B5EF4-FFF2-40B4-BE49-F238E27FC236}">
                <a16:creationId xmlns:a16="http://schemas.microsoft.com/office/drawing/2014/main" id="{4DF351C6-AB2D-4304-BD3B-EF17F0D198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395537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93426"/>
            <a:ext cx="3463414" cy="489948"/>
          </a:xfrm>
        </p:spPr>
        <p:txBody>
          <a:bodyPr vert="horz" lIns="91440" tIns="45720" rIns="91440" bIns="45720" rtlCol="0">
            <a:normAutofit fontScale="90000"/>
          </a:bodyPr>
          <a:lstStyle/>
          <a:p>
            <a:r>
              <a:rPr lang="en-US" sz="6000" b="1" dirty="0"/>
              <a:t>Practices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4218888777"/>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C7C9E940-B3D8-431C-B78A-5D34C2B17C8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2603856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93426"/>
            <a:ext cx="3463414" cy="489948"/>
          </a:xfrm>
        </p:spPr>
        <p:txBody>
          <a:bodyPr vert="horz" lIns="91440" tIns="45720" rIns="91440" bIns="45720" rtlCol="0">
            <a:normAutofit fontScale="90000"/>
          </a:bodyPr>
          <a:lstStyle/>
          <a:p>
            <a:r>
              <a:rPr lang="en-US" sz="6700" b="1" dirty="0"/>
              <a:t>Practices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3653688193"/>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17691758-4C62-47E7-B4B0-9787D264FE5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15425" y="6277133"/>
            <a:ext cx="2957620" cy="495256"/>
          </a:xfrm>
          <a:prstGeom prst="rect">
            <a:avLst/>
          </a:prstGeom>
        </p:spPr>
      </p:pic>
    </p:spTree>
    <p:extLst>
      <p:ext uri="{BB962C8B-B14F-4D97-AF65-F5344CB8AC3E}">
        <p14:creationId xmlns:p14="http://schemas.microsoft.com/office/powerpoint/2010/main" val="39353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93426"/>
            <a:ext cx="3463414" cy="489948"/>
          </a:xfrm>
        </p:spPr>
        <p:txBody>
          <a:bodyPr vert="horz" lIns="91440" tIns="45720" rIns="91440" bIns="45720" rtlCol="0">
            <a:normAutofit fontScale="90000"/>
          </a:bodyPr>
          <a:lstStyle/>
          <a:p>
            <a:r>
              <a:rPr lang="en-US" sz="6700" b="1" dirty="0"/>
              <a:t>Practices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3" name="Straight Connector 2">
            <a:extLst>
              <a:ext uri="{FF2B5EF4-FFF2-40B4-BE49-F238E27FC236}">
                <a16:creationId xmlns:a16="http://schemas.microsoft.com/office/drawing/2014/main" id="{F443264A-22BD-4AD4-8596-D2B884111033}"/>
              </a:ext>
            </a:extLst>
          </p:cNvPr>
          <p:cNvSpPr/>
          <p:nvPr/>
        </p:nvSpPr>
        <p:spPr>
          <a:xfrm>
            <a:off x="4636008" y="1845375"/>
            <a:ext cx="6717792" cy="0"/>
          </a:xfrm>
          <a:prstGeom prst="line">
            <a:avLst/>
          </a:prstGeom>
        </p:spPr>
        <p:style>
          <a:lnRef idx="1">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 name="Freeform: Shape 5">
            <a:extLst>
              <a:ext uri="{FF2B5EF4-FFF2-40B4-BE49-F238E27FC236}">
                <a16:creationId xmlns:a16="http://schemas.microsoft.com/office/drawing/2014/main" id="{FA3A32C5-3DB8-4DFC-9340-A62AEF4E0F68}"/>
              </a:ext>
            </a:extLst>
          </p:cNvPr>
          <p:cNvSpPr/>
          <p:nvPr/>
        </p:nvSpPr>
        <p:spPr>
          <a:xfrm>
            <a:off x="4636008" y="1845375"/>
            <a:ext cx="6717792" cy="1427206"/>
          </a:xfrm>
          <a:custGeom>
            <a:avLst/>
            <a:gdLst>
              <a:gd name="connsiteX0" fmla="*/ 0 w 6717792"/>
              <a:gd name="connsiteY0" fmla="*/ 0 h 1427206"/>
              <a:gd name="connsiteX1" fmla="*/ 6717792 w 6717792"/>
              <a:gd name="connsiteY1" fmla="*/ 0 h 1427206"/>
              <a:gd name="connsiteX2" fmla="*/ 6717792 w 6717792"/>
              <a:gd name="connsiteY2" fmla="*/ 1427206 h 1427206"/>
              <a:gd name="connsiteX3" fmla="*/ 0 w 6717792"/>
              <a:gd name="connsiteY3" fmla="*/ 1427206 h 1427206"/>
              <a:gd name="connsiteX4" fmla="*/ 0 w 6717792"/>
              <a:gd name="connsiteY4" fmla="*/ 0 h 1427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17792" h="1427206">
                <a:moveTo>
                  <a:pt x="0" y="0"/>
                </a:moveTo>
                <a:lnTo>
                  <a:pt x="6717792" y="0"/>
                </a:lnTo>
                <a:lnTo>
                  <a:pt x="6717792" y="1427206"/>
                </a:lnTo>
                <a:lnTo>
                  <a:pt x="0" y="14272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4300" tIns="114300" rIns="114300" bIns="114300" numCol="1" spcCol="1270" anchor="t" anchorCtr="0">
            <a:noAutofit/>
          </a:bodyPr>
          <a:lstStyle/>
          <a:p>
            <a:pPr marL="0" lvl="0" indent="0" algn="l" defTabSz="1333500">
              <a:lnSpc>
                <a:spcPct val="100000"/>
              </a:lnSpc>
              <a:spcBef>
                <a:spcPct val="0"/>
              </a:spcBef>
              <a:spcAft>
                <a:spcPct val="35000"/>
              </a:spcAft>
              <a:buNone/>
            </a:pPr>
            <a:r>
              <a:rPr lang="en-US" sz="3000" kern="1200" dirty="0"/>
              <a:t>National Police Tasks Force supports early THB identification efforts (NM</a:t>
            </a:r>
            <a:r>
              <a:rPr lang="en-GB" sz="3000" kern="1200" dirty="0"/>
              <a:t>)</a:t>
            </a:r>
            <a:endParaRPr lang="en-US" sz="3000" kern="1200" dirty="0"/>
          </a:p>
        </p:txBody>
      </p:sp>
      <p:sp>
        <p:nvSpPr>
          <p:cNvPr id="8" name="Straight Connector 7">
            <a:extLst>
              <a:ext uri="{FF2B5EF4-FFF2-40B4-BE49-F238E27FC236}">
                <a16:creationId xmlns:a16="http://schemas.microsoft.com/office/drawing/2014/main" id="{96C253FB-C1DA-4480-927F-3FFE180DE90A}"/>
              </a:ext>
            </a:extLst>
          </p:cNvPr>
          <p:cNvSpPr/>
          <p:nvPr/>
        </p:nvSpPr>
        <p:spPr>
          <a:xfrm>
            <a:off x="4636008" y="3272581"/>
            <a:ext cx="6717792" cy="0"/>
          </a:xfrm>
          <a:prstGeom prst="line">
            <a:avLst/>
          </a:prstGeom>
        </p:spPr>
        <p:style>
          <a:lnRef idx="1">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0" name="Freeform: Shape 9">
            <a:extLst>
              <a:ext uri="{FF2B5EF4-FFF2-40B4-BE49-F238E27FC236}">
                <a16:creationId xmlns:a16="http://schemas.microsoft.com/office/drawing/2014/main" id="{962DB01D-E661-4899-8623-C2A39C871330}"/>
              </a:ext>
            </a:extLst>
          </p:cNvPr>
          <p:cNvSpPr/>
          <p:nvPr/>
        </p:nvSpPr>
        <p:spPr>
          <a:xfrm>
            <a:off x="4636008" y="3272581"/>
            <a:ext cx="6717792" cy="1427206"/>
          </a:xfrm>
          <a:custGeom>
            <a:avLst/>
            <a:gdLst>
              <a:gd name="connsiteX0" fmla="*/ 0 w 6717792"/>
              <a:gd name="connsiteY0" fmla="*/ 0 h 1427206"/>
              <a:gd name="connsiteX1" fmla="*/ 6717792 w 6717792"/>
              <a:gd name="connsiteY1" fmla="*/ 0 h 1427206"/>
              <a:gd name="connsiteX2" fmla="*/ 6717792 w 6717792"/>
              <a:gd name="connsiteY2" fmla="*/ 1427206 h 1427206"/>
              <a:gd name="connsiteX3" fmla="*/ 0 w 6717792"/>
              <a:gd name="connsiteY3" fmla="*/ 1427206 h 1427206"/>
              <a:gd name="connsiteX4" fmla="*/ 0 w 6717792"/>
              <a:gd name="connsiteY4" fmla="*/ 0 h 1427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17792" h="1427206">
                <a:moveTo>
                  <a:pt x="0" y="0"/>
                </a:moveTo>
                <a:lnTo>
                  <a:pt x="6717792" y="0"/>
                </a:lnTo>
                <a:lnTo>
                  <a:pt x="6717792" y="1427206"/>
                </a:lnTo>
                <a:lnTo>
                  <a:pt x="0" y="14272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4300" tIns="114300" rIns="114300" bIns="114300" numCol="1" spcCol="1270" anchor="t" anchorCtr="0">
            <a:noAutofit/>
          </a:bodyPr>
          <a:lstStyle/>
          <a:p>
            <a:pPr marL="0" lvl="0" indent="0" algn="l" defTabSz="1333500">
              <a:lnSpc>
                <a:spcPct val="100000"/>
              </a:lnSpc>
              <a:spcBef>
                <a:spcPct val="0"/>
              </a:spcBef>
              <a:spcAft>
                <a:spcPct val="35000"/>
              </a:spcAft>
              <a:buNone/>
            </a:pPr>
            <a:endParaRPr lang="en-US" sz="3000" i="0" kern="1200" dirty="0">
              <a:solidFill>
                <a:prstClr val="black">
                  <a:hueOff val="0"/>
                  <a:satOff val="0"/>
                  <a:lumOff val="0"/>
                  <a:alphaOff val="0"/>
                </a:prstClr>
              </a:solidFill>
              <a:latin typeface="Calibri" panose="020F0502020204030204"/>
              <a:ea typeface="+mn-ea"/>
              <a:cs typeface="+mn-cs"/>
            </a:endParaRPr>
          </a:p>
        </p:txBody>
      </p:sp>
      <p:pic>
        <p:nvPicPr>
          <p:cNvPr id="7" name="Picture 6" descr="Graphical user interface, text, application, email&#10;&#10;Description automatically generated">
            <a:extLst>
              <a:ext uri="{FF2B5EF4-FFF2-40B4-BE49-F238E27FC236}">
                <a16:creationId xmlns:a16="http://schemas.microsoft.com/office/drawing/2014/main" id="{17691758-4C62-47E7-B4B0-9787D264FE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15425" y="6277133"/>
            <a:ext cx="2957620" cy="495256"/>
          </a:xfrm>
          <a:prstGeom prst="rect">
            <a:avLst/>
          </a:prstGeom>
        </p:spPr>
      </p:pic>
    </p:spTree>
    <p:extLst>
      <p:ext uri="{BB962C8B-B14F-4D97-AF65-F5344CB8AC3E}">
        <p14:creationId xmlns:p14="http://schemas.microsoft.com/office/powerpoint/2010/main" val="1545282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2" name="Table 1">
            <a:extLst>
              <a:ext uri="{FF2B5EF4-FFF2-40B4-BE49-F238E27FC236}">
                <a16:creationId xmlns:a16="http://schemas.microsoft.com/office/drawing/2014/main" id="{A7D1CC5B-B22F-4074-A574-B0D21FB2A45F}"/>
              </a:ext>
            </a:extLst>
          </p:cNvPr>
          <p:cNvGraphicFramePr>
            <a:graphicFrameLocks noGrp="1"/>
          </p:cNvGraphicFramePr>
          <p:nvPr>
            <p:extLst>
              <p:ext uri="{D42A27DB-BD31-4B8C-83A1-F6EECF244321}">
                <p14:modId xmlns:p14="http://schemas.microsoft.com/office/powerpoint/2010/main" val="2178167545"/>
              </p:ext>
            </p:extLst>
          </p:nvPr>
        </p:nvGraphicFramePr>
        <p:xfrm>
          <a:off x="2854301" y="1653623"/>
          <a:ext cx="7874000" cy="4572000"/>
        </p:xfrm>
        <a:graphic>
          <a:graphicData uri="http://schemas.openxmlformats.org/drawingml/2006/table">
            <a:tbl>
              <a:tblPr firstRow="1" firstCol="1" bandRow="1">
                <a:tableStyleId>{00A15C55-8517-42AA-B614-E9B94910E393}</a:tableStyleId>
              </a:tblPr>
              <a:tblGrid>
                <a:gridCol w="3093738">
                  <a:extLst>
                    <a:ext uri="{9D8B030D-6E8A-4147-A177-3AD203B41FA5}">
                      <a16:colId xmlns:a16="http://schemas.microsoft.com/office/drawing/2014/main" val="242564265"/>
                    </a:ext>
                  </a:extLst>
                </a:gridCol>
                <a:gridCol w="4780262">
                  <a:extLst>
                    <a:ext uri="{9D8B030D-6E8A-4147-A177-3AD203B41FA5}">
                      <a16:colId xmlns:a16="http://schemas.microsoft.com/office/drawing/2014/main" val="2347808075"/>
                    </a:ext>
                  </a:extLst>
                </a:gridCol>
              </a:tblGrid>
              <a:tr h="557908">
                <a:tc>
                  <a:txBody>
                    <a:bodyPr/>
                    <a:lstStyle/>
                    <a:p>
                      <a:pPr algn="r">
                        <a:lnSpc>
                          <a:spcPct val="107000"/>
                        </a:lnSpc>
                        <a:spcBef>
                          <a:spcPts val="200"/>
                        </a:spcBef>
                        <a:spcAft>
                          <a:spcPts val="600"/>
                        </a:spcAft>
                      </a:pPr>
                      <a:r>
                        <a:rPr lang="en-US" sz="2000" dirty="0">
                          <a:effectLst/>
                        </a:rPr>
                        <a:t>Name of practice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Bef>
                          <a:spcPts val="200"/>
                        </a:spcBef>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87915463"/>
                  </a:ext>
                </a:extLst>
              </a:tr>
              <a:tr h="462616">
                <a:tc>
                  <a:txBody>
                    <a:bodyPr/>
                    <a:lstStyle/>
                    <a:p>
                      <a:pPr algn="r">
                        <a:lnSpc>
                          <a:spcPct val="107000"/>
                        </a:lnSpc>
                        <a:spcBef>
                          <a:spcPts val="200"/>
                        </a:spcBef>
                        <a:spcAft>
                          <a:spcPts val="600"/>
                        </a:spcAft>
                      </a:pPr>
                      <a:r>
                        <a:rPr lang="en-US" sz="2000" dirty="0">
                          <a:effectLst/>
                        </a:rPr>
                        <a:t>Country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Bef>
                          <a:spcPts val="200"/>
                        </a:spcBef>
                        <a:spcAft>
                          <a:spcPts val="600"/>
                        </a:spcAft>
                      </a:pPr>
                      <a:r>
                        <a:rPr lang="en-US" sz="2000" kern="1200" dirty="0">
                          <a:solidFill>
                            <a:schemeClr val="tx1">
                              <a:lumMod val="65000"/>
                              <a:lumOff val="35000"/>
                            </a:schemeClr>
                          </a:solidFill>
                          <a:effectLst/>
                          <a:latin typeface="+mn-lt"/>
                          <a:ea typeface="+mn-ea"/>
                          <a:cs typeface="+mn-cs"/>
                        </a:rPr>
                        <a:t> </a:t>
                      </a:r>
                    </a:p>
                  </a:txBody>
                  <a:tcPr marL="68580" marR="68580" marT="0" marB="0"/>
                </a:tc>
                <a:extLst>
                  <a:ext uri="{0D108BD9-81ED-4DB2-BD59-A6C34878D82A}">
                    <a16:rowId xmlns:a16="http://schemas.microsoft.com/office/drawing/2014/main" val="3988330502"/>
                  </a:ext>
                </a:extLst>
              </a:tr>
              <a:tr h="607981">
                <a:tc>
                  <a:txBody>
                    <a:bodyPr/>
                    <a:lstStyle/>
                    <a:p>
                      <a:pPr algn="r">
                        <a:lnSpc>
                          <a:spcPct val="107000"/>
                        </a:lnSpc>
                        <a:spcBef>
                          <a:spcPts val="200"/>
                        </a:spcBef>
                        <a:spcAft>
                          <a:spcPts val="600"/>
                        </a:spcAft>
                      </a:pPr>
                      <a:r>
                        <a:rPr lang="en-US" sz="2000" dirty="0">
                          <a:effectLst/>
                        </a:rPr>
                        <a:t>Geographical Scope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Bef>
                          <a:spcPts val="200"/>
                        </a:spcBef>
                      </a:pPr>
                      <a:r>
                        <a:rPr lang="en-US" sz="2000" kern="1200" dirty="0">
                          <a:solidFill>
                            <a:schemeClr val="tx1">
                              <a:lumMod val="65000"/>
                              <a:lumOff val="35000"/>
                            </a:schemeClr>
                          </a:solidFill>
                          <a:effectLst/>
                          <a:latin typeface="+mn-lt"/>
                          <a:ea typeface="+mn-ea"/>
                          <a:cs typeface="+mn-cs"/>
                        </a:rPr>
                        <a:t> </a:t>
                      </a:r>
                    </a:p>
                  </a:txBody>
                  <a:tcPr marL="68580" marR="68580" marT="0" marB="0"/>
                </a:tc>
                <a:extLst>
                  <a:ext uri="{0D108BD9-81ED-4DB2-BD59-A6C34878D82A}">
                    <a16:rowId xmlns:a16="http://schemas.microsoft.com/office/drawing/2014/main" val="3988449584"/>
                  </a:ext>
                </a:extLst>
              </a:tr>
              <a:tr h="700651">
                <a:tc>
                  <a:txBody>
                    <a:bodyPr/>
                    <a:lstStyle/>
                    <a:p>
                      <a:pPr algn="r">
                        <a:lnSpc>
                          <a:spcPct val="107000"/>
                        </a:lnSpc>
                        <a:spcBef>
                          <a:spcPts val="200"/>
                        </a:spcBef>
                        <a:spcAft>
                          <a:spcPts val="600"/>
                        </a:spcAft>
                      </a:pPr>
                      <a:r>
                        <a:rPr lang="en-US" sz="2000" dirty="0">
                          <a:effectLst/>
                        </a:rPr>
                        <a:t>Summary of approach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114300" indent="-171450" algn="just">
                        <a:lnSpc>
                          <a:spcPct val="107000"/>
                        </a:lnSpc>
                        <a:spcBef>
                          <a:spcPts val="200"/>
                        </a:spcBef>
                        <a:spcAft>
                          <a:spcPts val="600"/>
                        </a:spcAft>
                      </a:pPr>
                      <a:r>
                        <a:rPr lang="en-US" sz="2000" kern="1200" dirty="0">
                          <a:solidFill>
                            <a:schemeClr val="bg1">
                              <a:lumMod val="50000"/>
                            </a:schemeClr>
                          </a:solidFill>
                          <a:effectLst/>
                          <a:latin typeface="+mn-lt"/>
                          <a:ea typeface="+mn-ea"/>
                          <a:cs typeface="+mn-cs"/>
                        </a:rPr>
                        <a:t> </a:t>
                      </a:r>
                    </a:p>
                  </a:txBody>
                  <a:tcPr marL="68580" marR="68580" marT="0" marB="0"/>
                </a:tc>
                <a:extLst>
                  <a:ext uri="{0D108BD9-81ED-4DB2-BD59-A6C34878D82A}">
                    <a16:rowId xmlns:a16="http://schemas.microsoft.com/office/drawing/2014/main" val="3863340885"/>
                  </a:ext>
                </a:extLst>
              </a:tr>
              <a:tr h="471868">
                <a:tc>
                  <a:txBody>
                    <a:bodyPr/>
                    <a:lstStyle/>
                    <a:p>
                      <a:pPr algn="r">
                        <a:lnSpc>
                          <a:spcPct val="107000"/>
                        </a:lnSpc>
                        <a:spcBef>
                          <a:spcPts val="200"/>
                        </a:spcBef>
                        <a:spcAft>
                          <a:spcPts val="600"/>
                        </a:spcAft>
                      </a:pPr>
                      <a:r>
                        <a:rPr lang="en-US" sz="2000">
                          <a:effectLst/>
                        </a:rPr>
                        <a:t>Key results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indent="0" algn="l">
                        <a:lnSpc>
                          <a:spcPct val="107000"/>
                        </a:lnSpc>
                        <a:spcBef>
                          <a:spcPts val="200"/>
                        </a:spcBef>
                        <a:spcAft>
                          <a:spcPts val="600"/>
                        </a:spcAft>
                        <a:buFont typeface="Arial" panose="020B0604020202020204" pitchFamily="34" charset="0"/>
                        <a:buNone/>
                      </a:pPr>
                      <a:endParaRPr lang="en-US" sz="2000" kern="1200" dirty="0">
                        <a:solidFill>
                          <a:schemeClr val="bg1">
                            <a:lumMod val="50000"/>
                          </a:schemeClr>
                        </a:solidFill>
                        <a:effectLst/>
                        <a:latin typeface="+mn-lt"/>
                        <a:ea typeface="+mn-ea"/>
                        <a:cs typeface="+mn-cs"/>
                      </a:endParaRPr>
                    </a:p>
                  </a:txBody>
                  <a:tcPr marL="68580" marR="68580" marT="0" marB="0"/>
                </a:tc>
                <a:extLst>
                  <a:ext uri="{0D108BD9-81ED-4DB2-BD59-A6C34878D82A}">
                    <a16:rowId xmlns:a16="http://schemas.microsoft.com/office/drawing/2014/main" val="3952142974"/>
                  </a:ext>
                </a:extLst>
              </a:tr>
              <a:tr h="939951">
                <a:tc>
                  <a:txBody>
                    <a:bodyPr/>
                    <a:lstStyle/>
                    <a:p>
                      <a:pPr marL="457200" algn="r">
                        <a:lnSpc>
                          <a:spcPct val="107000"/>
                        </a:lnSpc>
                        <a:spcBef>
                          <a:spcPts val="200"/>
                        </a:spcBef>
                      </a:pPr>
                      <a:r>
                        <a:rPr lang="en-US" sz="2000" dirty="0">
                          <a:effectLst/>
                        </a:rPr>
                        <a:t>Innovations/</a:t>
                      </a:r>
                    </a:p>
                    <a:p>
                      <a:pPr marL="457200" algn="r">
                        <a:lnSpc>
                          <a:spcPct val="107000"/>
                        </a:lnSpc>
                        <a:spcAft>
                          <a:spcPts val="600"/>
                        </a:spcAft>
                      </a:pPr>
                      <a:r>
                        <a:rPr lang="en-US" sz="2000" dirty="0">
                          <a:effectLst/>
                        </a:rPr>
                        <a:t>Lessons Learned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114300" indent="-171450" algn="just">
                        <a:lnSpc>
                          <a:spcPct val="107000"/>
                        </a:lnSpc>
                        <a:spcBef>
                          <a:spcPts val="200"/>
                        </a:spcBef>
                        <a:spcAft>
                          <a:spcPts val="600"/>
                        </a:spcAft>
                      </a:pPr>
                      <a:endParaRPr lang="en-US" sz="2000" kern="1200" dirty="0">
                        <a:solidFill>
                          <a:schemeClr val="bg1">
                            <a:lumMod val="50000"/>
                          </a:schemeClr>
                        </a:solidFill>
                        <a:effectLst/>
                        <a:latin typeface="+mn-lt"/>
                        <a:ea typeface="+mn-ea"/>
                        <a:cs typeface="+mn-cs"/>
                      </a:endParaRPr>
                    </a:p>
                  </a:txBody>
                  <a:tcPr marL="68580" marR="68580" marT="0" marB="0"/>
                </a:tc>
                <a:extLst>
                  <a:ext uri="{0D108BD9-81ED-4DB2-BD59-A6C34878D82A}">
                    <a16:rowId xmlns:a16="http://schemas.microsoft.com/office/drawing/2014/main" val="3255677805"/>
                  </a:ext>
                </a:extLst>
              </a:tr>
              <a:tr h="831025">
                <a:tc>
                  <a:txBody>
                    <a:bodyPr/>
                    <a:lstStyle/>
                    <a:p>
                      <a:pPr marL="457200" algn="r">
                        <a:lnSpc>
                          <a:spcPct val="107000"/>
                        </a:lnSpc>
                        <a:spcBef>
                          <a:spcPts val="200"/>
                        </a:spcBef>
                        <a:spcAft>
                          <a:spcPts val="600"/>
                        </a:spcAft>
                      </a:pPr>
                      <a:r>
                        <a:rPr lang="en-US" sz="2000" dirty="0">
                          <a:effectLst/>
                        </a:rPr>
                        <a:t>Transferability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Bef>
                          <a:spcPts val="200"/>
                        </a:spcBef>
                        <a:spcAft>
                          <a:spcPts val="600"/>
                        </a:spcAft>
                      </a:pPr>
                      <a:endParaRPr lang="en-US" sz="20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98997980"/>
                  </a:ext>
                </a:extLst>
              </a:tr>
            </a:tbl>
          </a:graphicData>
        </a:graphic>
      </p:graphicFrame>
      <p:sp>
        <p:nvSpPr>
          <p:cNvPr id="6" name="Title 5">
            <a:extLst>
              <a:ext uri="{FF2B5EF4-FFF2-40B4-BE49-F238E27FC236}">
                <a16:creationId xmlns:a16="http://schemas.microsoft.com/office/drawing/2014/main" id="{E52BFA96-FEEA-42E3-8ED5-BFD926E39EF5}"/>
              </a:ext>
            </a:extLst>
          </p:cNvPr>
          <p:cNvSpPr>
            <a:spLocks noGrp="1"/>
          </p:cNvSpPr>
          <p:nvPr>
            <p:ph type="title"/>
          </p:nvPr>
        </p:nvSpPr>
        <p:spPr>
          <a:xfrm>
            <a:off x="2854301" y="164030"/>
            <a:ext cx="7498739" cy="1325563"/>
          </a:xfrm>
        </p:spPr>
        <p:txBody>
          <a:bodyPr>
            <a:normAutofit/>
          </a:bodyPr>
          <a:lstStyle/>
          <a:p>
            <a:r>
              <a:rPr lang="en-US" sz="4000" b="1" dirty="0"/>
              <a:t>Format of a Practice</a:t>
            </a:r>
          </a:p>
        </p:txBody>
      </p:sp>
      <p:pic>
        <p:nvPicPr>
          <p:cNvPr id="7" name="Picture 6" descr="Graphical user interface, text, application, email&#10;&#10;Description automatically generated">
            <a:extLst>
              <a:ext uri="{FF2B5EF4-FFF2-40B4-BE49-F238E27FC236}">
                <a16:creationId xmlns:a16="http://schemas.microsoft.com/office/drawing/2014/main" id="{558AEFF7-F62D-4AAF-9AC2-B2BB86D167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44075" y="6382401"/>
            <a:ext cx="2328970" cy="389988"/>
          </a:xfrm>
          <a:prstGeom prst="rect">
            <a:avLst/>
          </a:prstGeom>
        </p:spPr>
      </p:pic>
    </p:spTree>
    <p:extLst>
      <p:ext uri="{BB962C8B-B14F-4D97-AF65-F5344CB8AC3E}">
        <p14:creationId xmlns:p14="http://schemas.microsoft.com/office/powerpoint/2010/main" val="3996161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i="0" dirty="0"/>
              <a:t/>
            </a:r>
            <a:br>
              <a:rPr lang="en-GB" i="0" dirty="0"/>
            </a:br>
            <a:r>
              <a:rPr lang="en-GB" b="1" i="0" dirty="0"/>
              <a:t>Data-driven restructuring of the National Referral Mechanism </a:t>
            </a:r>
            <a:r>
              <a:rPr lang="en-GB" sz="3100" i="0" dirty="0"/>
              <a:t>(Bosnia and Herzegovina)</a:t>
            </a:r>
            <a:r>
              <a:rPr lang="en-US" i="0" dirty="0"/>
              <a:t/>
            </a:r>
            <a:br>
              <a:rPr lang="en-US" i="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The Department for Combating THB within the Ministry of Security, through a consultative process and using data restructured the NRM. The process completed in 2 years (2020 and 2021).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The NRM was comprised of four regional monitoring teams in Sarajevo, Banja Luka, Tuzla and Mostar.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60 to 70 representatives, a forum for exchange of information. Operational coordination on individual trafficking cases difficult.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cs typeface="Arial" panose="020B0604020202020204" pitchFamily="34" charset="0"/>
              </a:rPr>
              <a:t>Ministry prepares an annual report, THB situation and progress.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BC34723D-A881-403C-9DB2-1CBEE4DC773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74076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i="0" dirty="0"/>
              <a:t/>
            </a:r>
            <a:br>
              <a:rPr lang="en-GB" i="0" dirty="0"/>
            </a:br>
            <a:r>
              <a:rPr lang="en-GB" b="1" i="0" dirty="0"/>
              <a:t>Data-driven restructuring of the NRM</a:t>
            </a:r>
            <a:r>
              <a:rPr lang="en-GB" sz="2000" b="1" dirty="0"/>
              <a:t/>
            </a:r>
            <a:br>
              <a:rPr lang="en-GB" sz="2000" b="1"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cs typeface="Times New Roman" panose="02020603050405020304" pitchFamily="18" charset="0"/>
              </a:rPr>
              <a:t>Few persons were identified and supported through the NRM.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altLang="en-US" dirty="0">
                <a:ea typeface="Calibri" panose="020F0502020204030204" pitchFamily="34" charset="0"/>
                <a:cs typeface="Times New Roman" panose="02020603050405020304" pitchFamily="18" charset="0"/>
              </a:rPr>
              <a:t>RMTs were big, too </a:t>
            </a:r>
            <a:r>
              <a:rPr lang="en-US" altLang="en-US" dirty="0">
                <a:cs typeface="Times New Roman" panose="02020603050405020304" pitchFamily="18" charset="0"/>
              </a:rPr>
              <a:t>cumbersome to function, few,</a:t>
            </a:r>
            <a:r>
              <a:rPr lang="en-US" dirty="0">
                <a:cs typeface="Times New Roman" panose="02020603050405020304" pitchFamily="18" charset="0"/>
              </a:rPr>
              <a:t> with limited outreach and lack of knowledge of the local context.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cs typeface="Times New Roman" panose="02020603050405020304" pitchFamily="18" charset="0"/>
              </a:rPr>
              <a:t>The 2020–2023 Strategy to Suppress THB gave the basis for the NRM reform.</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cs typeface="Times New Roman" panose="02020603050405020304" pitchFamily="18" charset="0"/>
              </a:rPr>
              <a:t>Ministry launched initiative. Different institutions from all levels of Government were involved. A series of meetings were held with the RMTs members and other representatives.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F2FF11A5-AA67-4F70-AA43-2263BCBE30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
        <p:nvSpPr>
          <p:cNvPr id="3" name="Rectangle 1">
            <a:extLst>
              <a:ext uri="{FF2B5EF4-FFF2-40B4-BE49-F238E27FC236}">
                <a16:creationId xmlns:a16="http://schemas.microsoft.com/office/drawing/2014/main" id="{9140276E-87DB-42FF-A2B0-F6F893A2E348}"/>
              </a:ext>
            </a:extLst>
          </p:cNvPr>
          <p:cNvSpPr>
            <a:spLocks noChangeArrowheads="1"/>
          </p:cNvSpPr>
          <p:nvPr/>
        </p:nvSpPr>
        <p:spPr bwMode="auto">
          <a:xfrm>
            <a:off x="106943" y="4476928"/>
            <a:ext cx="1129198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7047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i="0" dirty="0"/>
              <a:t/>
            </a:r>
            <a:br>
              <a:rPr lang="en-GB" b="1" i="0" dirty="0"/>
            </a:br>
            <a:r>
              <a:rPr lang="en-GB" b="1" i="0" dirty="0"/>
              <a:t>Data-driven restructuring of the NRM</a:t>
            </a:r>
            <a:r>
              <a:rPr lang="en-GB" b="1" dirty="0"/>
              <a:t/>
            </a:r>
            <a:br>
              <a:rPr lang="en-GB" b="1"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lnSpcReduction="10000"/>
          </a:bodyPr>
          <a:lstStyle/>
          <a:p>
            <a:pPr marL="0" indent="0" algn="just">
              <a:lnSpc>
                <a:spcPct val="107000"/>
              </a:lnSpc>
              <a:spcBef>
                <a:spcPts val="200"/>
              </a:spcBef>
              <a:spcAft>
                <a:spcPts val="600"/>
              </a:spcAft>
              <a:buClr>
                <a:schemeClr val="accent4"/>
              </a:buClr>
              <a:buNone/>
            </a:pPr>
            <a:r>
              <a:rPr lang="en-US" sz="3000" dirty="0">
                <a:latin typeface="Calibri" panose="020F0502020204030204" pitchFamily="34" charset="0"/>
                <a:ea typeface="Calibri" panose="020F0502020204030204" pitchFamily="34" charset="0"/>
                <a:cs typeface="Arial" panose="020B0604020202020204" pitchFamily="34" charset="0"/>
              </a:rPr>
              <a:t>Results:</a:t>
            </a:r>
            <a:endParaRPr lang="en-US" sz="3000"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rPr>
              <a:t>NRM restructured and eighteen coordination/monitoring teams established.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Expected - More efficient NRM with increased scope of outreach</a:t>
            </a:r>
            <a:r>
              <a:rPr lang="en-US" dirty="0">
                <a:latin typeface="Calibri" panose="020F0502020204030204" pitchFamily="34" charset="0"/>
                <a:cs typeface="Times New Roman" panose="02020603050405020304" pitchFamily="18" charset="0"/>
              </a:rPr>
              <a:t>, reaching out to </a:t>
            </a:r>
            <a:r>
              <a:rPr lang="en-US" dirty="0">
                <a:effectLst/>
                <a:latin typeface="Calibri" panose="020F0502020204030204" pitchFamily="34" charset="0"/>
                <a:ea typeface="Calibri" panose="020F0502020204030204" pitchFamily="34" charset="0"/>
                <a:cs typeface="Times New Roman" panose="02020603050405020304" pitchFamily="18" charset="0"/>
              </a:rPr>
              <a:t>more people on a bigger territory, with more in-depth knowledge of the local situation.</a:t>
            </a: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200"/>
              </a:spcBef>
              <a:spcAft>
                <a:spcPts val="600"/>
              </a:spcAft>
              <a:buClr>
                <a:schemeClr val="accent4"/>
              </a:buClr>
              <a:buNone/>
            </a:pPr>
            <a:r>
              <a:rPr lang="en-US" sz="3000" dirty="0">
                <a:latin typeface="Calibri" panose="020F0502020204030204" pitchFamily="34" charset="0"/>
                <a:cs typeface="Arial" panose="020B0604020202020204" pitchFamily="34" charset="0"/>
              </a:rPr>
              <a:t>Lesson learned:</a:t>
            </a:r>
            <a:endParaRPr lang="en-US" sz="3000" dirty="0">
              <a:latin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The NRM should not be considered a fixed mechanism.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25C3D0B7-D983-4E15-85DE-33A30896A7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6144" y="6251355"/>
            <a:ext cx="2911289" cy="487498"/>
          </a:xfrm>
          <a:prstGeom prst="rect">
            <a:avLst/>
          </a:prstGeom>
        </p:spPr>
      </p:pic>
    </p:spTree>
    <p:extLst>
      <p:ext uri="{BB962C8B-B14F-4D97-AF65-F5344CB8AC3E}">
        <p14:creationId xmlns:p14="http://schemas.microsoft.com/office/powerpoint/2010/main" val="1640779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i="0" dirty="0"/>
              <a:t/>
            </a:r>
            <a:br>
              <a:rPr lang="en-GB" b="1" i="0" dirty="0"/>
            </a:br>
            <a:r>
              <a:rPr lang="en-GB" b="1" i="0" dirty="0"/>
              <a:t>Data-driven restructuring of the NRM</a:t>
            </a:r>
            <a:r>
              <a:rPr lang="en-GB" sz="3600" dirty="0"/>
              <a:t/>
            </a:r>
            <a:br>
              <a:rPr lang="en-GB" sz="36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92500" lnSpcReduction="10000"/>
          </a:bodyPr>
          <a:lstStyle/>
          <a:p>
            <a:pPr marL="0" indent="0" algn="just">
              <a:lnSpc>
                <a:spcPct val="107000"/>
              </a:lnSpc>
              <a:spcBef>
                <a:spcPts val="200"/>
              </a:spcBef>
              <a:spcAft>
                <a:spcPts val="600"/>
              </a:spcAft>
              <a:buClr>
                <a:schemeClr val="accent4"/>
              </a:buClr>
              <a:buNone/>
            </a:pPr>
            <a:r>
              <a:rPr lang="en-US" sz="3000" dirty="0">
                <a:latin typeface="Calibri" panose="020F0502020204030204" pitchFamily="34" charset="0"/>
                <a:ea typeface="Calibri" panose="020F0502020204030204" pitchFamily="34" charset="0"/>
                <a:cs typeface="Arial" panose="020B0604020202020204" pitchFamily="34" charset="0"/>
              </a:rPr>
              <a:t>Transferability (Context and Applicability):</a:t>
            </a:r>
            <a:endParaRPr lang="en-US" sz="3000"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rPr>
              <a:t>Ineffective NRM and/or l</a:t>
            </a:r>
            <a:r>
              <a:rPr kumimoji="0" lang="en-US" altLang="en-US" sz="3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ow number of identified and referred victims of human trafficking</a:t>
            </a:r>
            <a:r>
              <a:rPr kumimoji="0" lang="en-US" altLang="en-US" sz="3000" b="0" i="0" u="none" strike="noStrike" cap="none" normalizeH="0" baseline="0" dirty="0">
                <a:ln>
                  <a:noFill/>
                </a:ln>
                <a:solidFill>
                  <a:schemeClr val="tx1"/>
                </a:solidFill>
                <a:effectLst/>
                <a:latin typeface="Arial" panose="020B0604020202020204" pitchFamily="34" charset="0"/>
              </a:rPr>
              <a:t> </a:t>
            </a:r>
            <a:r>
              <a:rPr lang="en-US" sz="3000" dirty="0">
                <a:latin typeface="Calibri" panose="020F0502020204030204" pitchFamily="34" charset="0"/>
                <a:cs typeface="Times New Roman" panose="02020603050405020304" pitchFamily="18" charset="0"/>
              </a:rPr>
              <a:t>(context)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rPr>
              <a:t>A national anti-trafficking authority and NRM is established and functioning.</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rPr>
              <a:t>A legislative/administrative framework in place, sets out the process for collection, analysis and dissemination of human trafficking data.</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rPr>
              <a:t>A functional data collection system is in place.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rPr>
              <a:t>An officially established reporting system is set up in the institution that performs the data collection and the reporting.</a:t>
            </a:r>
            <a:endParaRPr lang="en-US" sz="3000" dirty="0">
              <a:latin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1D7FD50F-D9AA-4649-9AA2-F371B9EB98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879437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i="0" dirty="0"/>
              <a:t/>
            </a:r>
            <a:br>
              <a:rPr lang="en-GB" b="1" i="0" dirty="0"/>
            </a:br>
            <a:r>
              <a:rPr lang="en-GB" b="1" i="0" dirty="0"/>
              <a:t>Police and CSO joint efforts to identify and support THB victims </a:t>
            </a:r>
            <a:r>
              <a:rPr lang="en-GB" i="0" dirty="0"/>
              <a:t>(Austria</a:t>
            </a:r>
            <a:r>
              <a:rPr lang="en-GB" dirty="0"/>
              <a:t>)</a:t>
            </a:r>
            <a:r>
              <a:rPr lang="en-US" dirty="0"/>
              <a:t/>
            </a:r>
            <a:br>
              <a:rPr lang="en-US"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Federal Ministry of Interior cooperates with CSO LEFÖ-IBF on the identification of THB victims and investigation of cases.</a:t>
            </a:r>
            <a:endParaRPr lang="en-US" dirty="0">
              <a:latin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cooperation with the CSO started in 2001 when the police and the CSO attended seminars together</a:t>
            </a:r>
            <a:r>
              <a:rPr lang="en-US" dirty="0">
                <a:latin typeface="Calibri" panose="020F0502020204030204" pitchFamily="34" charset="0"/>
                <a:ea typeface="Calibri" panose="020F0502020204030204" pitchFamily="34" charset="0"/>
                <a:cs typeface="Arial" panose="020B0604020202020204" pitchFamily="34" charset="0"/>
              </a:rPr>
              <a: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legal basis for the cooperation is an agreement based on two laws (Security Police Act &amp; Law on Data Protection).</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At the beginning, a limited three-years agreement signed</a:t>
            </a:r>
            <a:r>
              <a:rPr lang="en-US" dirty="0">
                <a:latin typeface="Calibri" panose="020F0502020204030204" pitchFamily="34" charset="0"/>
                <a:ea typeface="Calibri" panose="020F0502020204030204" pitchFamily="34" charset="0"/>
                <a:cs typeface="Arial" panose="020B0604020202020204" pitchFamily="34" charset="0"/>
              </a:rPr>
              <a:t>. L</a:t>
            </a:r>
            <a:r>
              <a:rPr lang="en-US" dirty="0">
                <a:effectLst/>
                <a:latin typeface="Calibri" panose="020F0502020204030204" pitchFamily="34" charset="0"/>
                <a:ea typeface="Calibri" panose="020F0502020204030204" pitchFamily="34" charset="0"/>
                <a:cs typeface="Arial" panose="020B0604020202020204" pitchFamily="34" charset="0"/>
              </a:rPr>
              <a:t>ater substituted with an indefinite cooperation agreement.</a:t>
            </a: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975530F1-0C3F-4580-8F98-990F3E3C69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2063211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1843283"/>
            <a:ext cx="3463414" cy="489948"/>
          </a:xfrm>
        </p:spPr>
        <p:txBody>
          <a:bodyPr vert="horz" lIns="91440" tIns="45720" rIns="91440" bIns="45720" rtlCol="0">
            <a:noAutofit/>
          </a:bodyPr>
          <a:lstStyle/>
          <a:p>
            <a:r>
              <a:rPr lang="en-US" sz="5400" b="1" kern="1200" dirty="0">
                <a:latin typeface="+mj-lt"/>
                <a:ea typeface="+mj-ea"/>
                <a:cs typeface="+mj-cs"/>
              </a:rPr>
              <a:t>Content</a:t>
            </a: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75" name="Title 4">
            <a:extLst>
              <a:ext uri="{FF2B5EF4-FFF2-40B4-BE49-F238E27FC236}">
                <a16:creationId xmlns:a16="http://schemas.microsoft.com/office/drawing/2014/main" id="{1C576DD7-C226-4208-8113-83FF8B416041}"/>
              </a:ext>
            </a:extLst>
          </p:cNvPr>
          <p:cNvGraphicFramePr/>
          <p:nvPr>
            <p:extLst>
              <p:ext uri="{D42A27DB-BD31-4B8C-83A1-F6EECF244321}">
                <p14:modId xmlns:p14="http://schemas.microsoft.com/office/powerpoint/2010/main" val="3247249137"/>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B3183A16-99F7-4804-A4E9-F37D517F583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2854611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
            </a:r>
            <a:br>
              <a:rPr lang="en-GB" b="1" dirty="0"/>
            </a:br>
            <a:r>
              <a:rPr lang="en-GB" b="1" dirty="0"/>
              <a:t/>
            </a:r>
            <a:br>
              <a:rPr lang="en-GB" b="1" dirty="0"/>
            </a:br>
            <a:r>
              <a:rPr lang="en-GB" b="1" i="0" dirty="0"/>
              <a:t>Police and CSO joint efforts to identify and support THB victims</a:t>
            </a:r>
            <a:r>
              <a:rPr lang="en-US" dirty="0"/>
              <a:t/>
            </a:r>
            <a:br>
              <a:rPr lang="en-US" dirty="0"/>
            </a:br>
            <a:r>
              <a:rPr lang="en-GB" b="1" dirty="0"/>
              <a:t/>
            </a:r>
            <a:br>
              <a:rPr lang="en-GB" b="1"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CSO </a:t>
            </a:r>
            <a:r>
              <a:rPr lang="en-US" dirty="0">
                <a:effectLst/>
                <a:latin typeface="Calibri" panose="020F0502020204030204" pitchFamily="34" charset="0"/>
                <a:ea typeface="Calibri" panose="020F0502020204030204" pitchFamily="34" charset="0"/>
                <a:cs typeface="Arial" panose="020B0604020202020204" pitchFamily="34" charset="0"/>
              </a:rPr>
              <a:t>operates nationwide on behalf of two Ministries.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The CSO involved in the THB case from the beginning when the identification of the THB victim starts.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CSO is a partner and an essential part of the investigation team.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victim is in the center of all actions. Everything is organized around victim protection, care and provision of services, and knowledge on rights.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Alongside the cooperation on individual cases, the CSO offers training for the police on a regular basis. </a:t>
            </a:r>
            <a:r>
              <a:rPr lang="en-US" dirty="0">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1F0FE765-9973-42B7-9B9D-B7A5B530AC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582599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
            </a:r>
            <a:br>
              <a:rPr lang="en-GB" b="1" dirty="0"/>
            </a:br>
            <a:r>
              <a:rPr lang="en-GB" b="1" i="0" dirty="0"/>
              <a:t>Police and CSO joint efforts to identify and support THB victims</a:t>
            </a:r>
            <a:r>
              <a:rPr lang="en-GB" b="1" dirty="0"/>
              <a:t/>
            </a:r>
            <a:br>
              <a:rPr lang="en-GB" b="1"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92500"/>
          </a:bodyPr>
          <a:lstStyle/>
          <a:p>
            <a:pPr marL="0" indent="0" algn="just">
              <a:lnSpc>
                <a:spcPct val="107000"/>
              </a:lnSpc>
              <a:spcBef>
                <a:spcPts val="200"/>
              </a:spcBef>
              <a:spcAft>
                <a:spcPts val="600"/>
              </a:spcAft>
              <a:buClr>
                <a:schemeClr val="accent4"/>
              </a:buClr>
              <a:buNone/>
            </a:pPr>
            <a:r>
              <a:rPr lang="en-US" sz="3000" dirty="0">
                <a:effectLst/>
                <a:latin typeface="Calibri" panose="020F0502020204030204" pitchFamily="34" charset="0"/>
                <a:ea typeface="Calibri" panose="020F0502020204030204" pitchFamily="34" charset="0"/>
                <a:cs typeface="Arial" panose="020B0604020202020204" pitchFamily="34" charset="0"/>
              </a:rPr>
              <a:t>Results: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t>A victim-centered approach in identification and investigation of human trafficking cases established.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t>CSO operations fully covered by state funds from two Ministries</a:t>
            </a:r>
            <a:r>
              <a:rPr lang="en-US" dirty="0">
                <a:latin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r>
              <a:rPr lang="en-US" sz="3000" dirty="0">
                <a:latin typeface="Calibri" panose="020F0502020204030204" pitchFamily="34" charset="0"/>
                <a:cs typeface="Arial" panose="020B0604020202020204" pitchFamily="34" charset="0"/>
              </a:rPr>
              <a:t>Lessons learned:</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cs typeface="Arial" panose="020B0604020202020204" pitchFamily="34" charset="0"/>
              </a:rPr>
              <a:t>A victim-oriented investigations help police to advance more in the case.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cs typeface="Arial" panose="020B0604020202020204" pitchFamily="34" charset="0"/>
              </a:rPr>
              <a:t>Building a police/CSO team takes time. Working </a:t>
            </a:r>
            <a:r>
              <a:rPr lang="en-US" sz="3000" dirty="0">
                <a:latin typeface="Calibri" panose="020F0502020204030204" pitchFamily="34" charset="0"/>
                <a:ea typeface="Calibri" panose="020F0502020204030204" pitchFamily="34" charset="0"/>
                <a:cs typeface="Arial" panose="020B0604020202020204" pitchFamily="34" charset="0"/>
              </a:rPr>
              <a:t>in </a:t>
            </a:r>
            <a:r>
              <a:rPr lang="en-US" sz="3000" dirty="0">
                <a:effectLst/>
                <a:latin typeface="Calibri" panose="020F0502020204030204" pitchFamily="34" charset="0"/>
                <a:ea typeface="Calibri" panose="020F0502020204030204" pitchFamily="34" charset="0"/>
                <a:cs typeface="Arial" panose="020B0604020202020204" pitchFamily="34" charset="0"/>
              </a:rPr>
              <a:t>small teams during seminars, trainings etc., way to buil</a:t>
            </a:r>
            <a:r>
              <a:rPr lang="en-US" sz="3000" dirty="0">
                <a:latin typeface="Calibri" panose="020F0502020204030204" pitchFamily="34" charset="0"/>
                <a:ea typeface="Calibri" panose="020F0502020204030204" pitchFamily="34" charset="0"/>
                <a:cs typeface="Arial" panose="020B0604020202020204" pitchFamily="34" charset="0"/>
              </a:rPr>
              <a:t>d trust and cooperation. </a:t>
            </a:r>
            <a:endParaRPr lang="en-US" sz="3000"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69D344AC-C30F-4F4C-8374-62BD74DFD6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87883" y="6356246"/>
            <a:ext cx="2485162" cy="416142"/>
          </a:xfrm>
          <a:prstGeom prst="rect">
            <a:avLst/>
          </a:prstGeom>
        </p:spPr>
      </p:pic>
    </p:spTree>
    <p:extLst>
      <p:ext uri="{BB962C8B-B14F-4D97-AF65-F5344CB8AC3E}">
        <p14:creationId xmlns:p14="http://schemas.microsoft.com/office/powerpoint/2010/main" val="3554442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
            </a:r>
            <a:br>
              <a:rPr lang="en-GB" b="1" dirty="0"/>
            </a:br>
            <a:r>
              <a:rPr lang="en-GB" b="1" i="0" dirty="0"/>
              <a:t>Police and CSO joint efforts to identify and support THB victims</a:t>
            </a:r>
            <a:r>
              <a:rPr lang="en-GB" b="1" dirty="0"/>
              <a:t/>
            </a:r>
            <a:br>
              <a:rPr lang="en-GB" b="1"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92500" lnSpcReduction="10000"/>
          </a:bodyPr>
          <a:lstStyle/>
          <a:p>
            <a:pPr marL="0" indent="0" algn="just">
              <a:lnSpc>
                <a:spcPct val="107000"/>
              </a:lnSpc>
              <a:spcBef>
                <a:spcPts val="200"/>
              </a:spcBef>
              <a:spcAft>
                <a:spcPts val="600"/>
              </a:spcAft>
              <a:buClr>
                <a:schemeClr val="accent4"/>
              </a:buClr>
              <a:buNone/>
            </a:pPr>
            <a:r>
              <a:rPr lang="en-US" sz="3000" dirty="0">
                <a:latin typeface="Calibri" panose="020F0502020204030204" pitchFamily="34" charset="0"/>
                <a:ea typeface="Calibri" panose="020F0502020204030204" pitchFamily="34" charset="0"/>
                <a:cs typeface="Arial" panose="020B0604020202020204" pitchFamily="34" charset="0"/>
              </a:rPr>
              <a:t>Transferability (Context and Applicability):</a:t>
            </a:r>
            <a:endParaRPr lang="en-US" sz="3000"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Lack of victims-centered approach in police investigation. Victims are not willing to cooperate with state authorities. </a:t>
            </a:r>
            <a:r>
              <a:rPr lang="en-US" dirty="0">
                <a:latin typeface="Calibri" panose="020F0502020204030204" pitchFamily="34" charset="0"/>
                <a:ea typeface="Calibri" panose="020F0502020204030204" pitchFamily="34" charset="0"/>
                <a:cs typeface="Arial" panose="020B0604020202020204" pitchFamily="34" charset="0"/>
              </a:rPr>
              <a:t>A low number of court procedures resulting in conviction. </a:t>
            </a:r>
            <a:r>
              <a:rPr lang="en-US" dirty="0">
                <a:effectLst/>
                <a:latin typeface="Calibri" panose="020F0502020204030204" pitchFamily="34" charset="0"/>
                <a:ea typeface="Calibri" panose="020F0502020204030204" pitchFamily="34" charset="0"/>
                <a:cs typeface="Arial" panose="020B0604020202020204" pitchFamily="34" charset="0"/>
              </a:rPr>
              <a:t>(context)</a:t>
            </a:r>
            <a:r>
              <a:rPr lang="en-US" dirty="0">
                <a:effectLst/>
                <a:latin typeface="Calibri" panose="020F0502020204030204" pitchFamily="34" charset="0"/>
                <a:ea typeface="Calibri" panose="020F0502020204030204" pitchFamily="34" charset="0"/>
                <a:cs typeface="Calibri" panose="020F050202020403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There is a national identification and referral system in place.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The CSOs constitute a part of the identification/referral mechanism, role is clearly articulated in the regulatory framework. </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state authorities are ready and willing to cooperate with CSOs.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There are CSOs that have knowledge, skills and resources to support THB victim.</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There are available financial resources to support CSO.</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EEB0B181-6782-4E59-A6C6-28A6D38864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4181970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i="0" dirty="0"/>
              <a:t/>
            </a:r>
            <a:br>
              <a:rPr lang="en-GB" i="0" dirty="0"/>
            </a:br>
            <a:r>
              <a:rPr lang="en-GB" b="1" i="0" dirty="0"/>
              <a:t>Mobile Teams contribute towards THB identification efforts </a:t>
            </a:r>
            <a:r>
              <a:rPr lang="en-GB" i="0" dirty="0"/>
              <a:t>(North Macedonia)  </a:t>
            </a:r>
            <a:r>
              <a:rPr lang="en-US" i="0" dirty="0"/>
              <a:t/>
            </a:r>
            <a:br>
              <a:rPr lang="en-US" i="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Two Ministries, two CSOs and the NRM office, cooperate and create mobile teams.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In 2018, two Ministries signed a Memorandum of Understanding providing the legal basis.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Five mobile teams were established in Skopje, Kumanovo, Tetovo, Bitola and Gevgelija.</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Criteria to select the cities were established i.e. the highest number of cases, availability of services, border cities where people on the move are present, etc.</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Calibri" panose="020F050202020403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FC354C8F-CB50-4302-884F-4C038BC280D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594075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i="0" dirty="0"/>
              <a:t/>
            </a:r>
            <a:br>
              <a:rPr lang="en-GB" i="0" dirty="0"/>
            </a:br>
            <a:r>
              <a:rPr lang="en-GB" b="1" i="0" dirty="0"/>
              <a:t>Mobile Teams contribute towards THB identification efforts </a:t>
            </a:r>
            <a:r>
              <a:rPr lang="en-GB" i="0" dirty="0"/>
              <a:t>(North Macedonia)  </a:t>
            </a:r>
            <a:r>
              <a:rPr lang="en-US" i="0" dirty="0"/>
              <a:t/>
            </a:r>
            <a:br>
              <a:rPr lang="en-US" i="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92500"/>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Each team: a social worker, a police officer and a CSO representative, responsible for: identification of persons/families vulnerable to THB, including potential and victims of trafficking.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teams conduct the initial referral and identification, early risk assessment, and provide information on the available help and support</a:t>
            </a:r>
            <a:r>
              <a:rPr lang="en-US" sz="2800" dirty="0">
                <a:effectLst/>
                <a:latin typeface="Calibri" panose="020F0502020204030204" pitchFamily="34" charset="0"/>
                <a:ea typeface="Calibri" panose="020F0502020204030204" pitchFamily="34" charset="0"/>
                <a:cs typeface="Arial" panose="020B0604020202020204" pitchFamily="34" charset="0"/>
              </a:rPr>
              <a: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team meets and makes a monthly plan which families/persons they will visit and do outreach work at least two times per week.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teams follow the THB SOP for identification of potential and </a:t>
            </a:r>
            <a:r>
              <a:rPr lang="en-US">
                <a:effectLst/>
                <a:latin typeface="Calibri" panose="020F0502020204030204" pitchFamily="34" charset="0"/>
                <a:ea typeface="Calibri" panose="020F0502020204030204" pitchFamily="34" charset="0"/>
                <a:cs typeface="Times New Roman" panose="02020603050405020304" pitchFamily="18" charset="0"/>
              </a:rPr>
              <a:t>victims of </a:t>
            </a:r>
            <a:r>
              <a:rPr lang="en-US">
                <a:latin typeface="Calibri" panose="020F0502020204030204" pitchFamily="34" charset="0"/>
                <a:ea typeface="Calibri" panose="020F0502020204030204" pitchFamily="34" charset="0"/>
                <a:cs typeface="Times New Roman" panose="02020603050405020304" pitchFamily="18" charset="0"/>
              </a:rPr>
              <a:t>THB</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team supported with the </a:t>
            </a:r>
            <a:r>
              <a:rPr lang="en-US" dirty="0">
                <a:latin typeface="Calibri" panose="020F0502020204030204" pitchFamily="34" charset="0"/>
                <a:ea typeface="Calibri" panose="020F0502020204030204" pitchFamily="34" charset="0"/>
                <a:cs typeface="Times New Roman" panose="02020603050405020304" pitchFamily="18" charset="0"/>
              </a:rPr>
              <a:t>Direct Assistance Fund </a:t>
            </a:r>
            <a:r>
              <a:rPr lang="en-US" dirty="0">
                <a:effectLst/>
                <a:latin typeface="Calibri" panose="020F0502020204030204" pitchFamily="34" charset="0"/>
                <a:ea typeface="Calibri" panose="020F0502020204030204" pitchFamily="34" charset="0"/>
                <a:cs typeface="Times New Roman" panose="02020603050405020304" pitchFamily="18" charset="0"/>
              </a:rPr>
              <a:t>(food, clothing, medical assistance, legal aid, vocational skills training).</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Calibri" panose="020F050202020403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FC354C8F-CB50-4302-884F-4C038BC280D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230501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i="0" dirty="0"/>
              <a:t/>
            </a:r>
            <a:br>
              <a:rPr lang="en-GB" b="1" i="0" dirty="0"/>
            </a:br>
            <a:r>
              <a:rPr lang="en-GB" b="1" i="0" dirty="0"/>
              <a:t>Mobile Teams contribute towards THB identification efforts</a:t>
            </a:r>
            <a:r>
              <a:rPr lang="en-GB" sz="1400" dirty="0"/>
              <a:t>)</a:t>
            </a: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Arial" panose="020B0604020202020204" pitchFamily="34" charset="0"/>
              </a:rPr>
              <a:t>Results: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rPr>
              <a:t>In</a:t>
            </a:r>
            <a:r>
              <a:rPr lang="en-US" dirty="0">
                <a:latin typeface="Calibri" panose="020F0502020204030204" pitchFamily="34" charset="0"/>
              </a:rPr>
              <a:t>creased number of identified and potential THB victims, improved cooperation between institutions, helped build trust </a:t>
            </a:r>
            <a:r>
              <a:rPr lang="en-US" dirty="0">
                <a:effectLst/>
                <a:latin typeface="Calibri" panose="020F0502020204030204" pitchFamily="34" charset="0"/>
                <a:ea typeface="Calibri" panose="020F0502020204030204" pitchFamily="34" charset="0"/>
              </a:rPr>
              <a:t>of citizens in the state institutions </a:t>
            </a:r>
            <a:r>
              <a:rPr lang="en-US" dirty="0">
                <a:latin typeface="Calibri" panose="020F0502020204030204" pitchFamily="34" charset="0"/>
              </a:rPr>
              <a:t>and CSOs actively involved in service provision.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In </a:t>
            </a:r>
            <a:r>
              <a:rPr lang="en-US" dirty="0">
                <a:latin typeface="Calibri" panose="020F0502020204030204" pitchFamily="34" charset="0"/>
              </a:rPr>
              <a:t>2019, the mobile teams identified 5 THB victims.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rPr>
              <a:t>From 2015 to 2019, the number of potential victims identified increased, from 11 in 2015 to 86 in 2019.</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rPr>
              <a:t>Direct Assistance Fund established. In 2018, 40 persons received support .</a:t>
            </a: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320B3901-F6E6-499A-8226-F4F7C8DE7C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861" y="6344353"/>
            <a:ext cx="2556183" cy="428035"/>
          </a:xfrm>
          <a:prstGeom prst="rect">
            <a:avLst/>
          </a:prstGeom>
        </p:spPr>
      </p:pic>
    </p:spTree>
    <p:extLst>
      <p:ext uri="{BB962C8B-B14F-4D97-AF65-F5344CB8AC3E}">
        <p14:creationId xmlns:p14="http://schemas.microsoft.com/office/powerpoint/2010/main" val="1735298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i="0" dirty="0"/>
              <a:t/>
            </a:r>
            <a:br>
              <a:rPr lang="en-GB" b="1" i="0" dirty="0"/>
            </a:br>
            <a:r>
              <a:rPr lang="en-GB" b="1" i="0" dirty="0"/>
              <a:t>Mobile Teams contribute towards THB identification efforts</a:t>
            </a:r>
            <a:r>
              <a:rPr lang="en-GB" sz="1400" dirty="0"/>
              <a:t>)</a:t>
            </a:r>
            <a:r>
              <a:rPr lang="en-US" sz="1400" dirty="0"/>
              <a:t/>
            </a:r>
            <a:br>
              <a:rPr lang="en-US" sz="1400" dirty="0"/>
            </a:br>
            <a:r>
              <a:rPr lang="en-US" sz="3600" dirty="0"/>
              <a:t/>
            </a:r>
            <a:br>
              <a:rPr lang="en-US" sz="3600" dirty="0"/>
            </a:br>
            <a:r>
              <a:rPr lang="en-US" sz="4000" b="1" dirty="0"/>
              <a:t/>
            </a:r>
            <a:br>
              <a:rPr lang="en-US" sz="4000" b="1"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Calibri" panose="020F0502020204030204" pitchFamily="34" charset="0"/>
              </a:rPr>
              <a:t>Lessons learned:</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Change job description to secure participation of the social workers and the police officers. Participation of CSOs not yet secured.</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a:t>
            </a:r>
            <a:r>
              <a:rPr lang="en-US" dirty="0">
                <a:effectLst/>
                <a:latin typeface="Calibri" panose="020F0502020204030204" pitchFamily="34" charset="0"/>
                <a:ea typeface="Calibri" panose="020F0502020204030204" pitchFamily="34" charset="0"/>
              </a:rPr>
              <a:t>direct</a:t>
            </a:r>
            <a:r>
              <a:rPr lang="en-US" dirty="0">
                <a:effectLst/>
                <a:latin typeface="Calibri" panose="020F0502020204030204" pitchFamily="34" charset="0"/>
                <a:ea typeface="Calibri" panose="020F0502020204030204" pitchFamily="34" charset="0"/>
                <a:cs typeface="Arial" panose="020B0604020202020204" pitchFamily="34" charset="0"/>
              </a:rPr>
              <a:t> contact between the social services, police and on the other side the vulnerable families, builds the trust of people in the work of the state institutions and raise the awareness on THB risks.</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320B3901-F6E6-499A-8226-F4F7C8DE7C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861" y="6344353"/>
            <a:ext cx="2556183" cy="428035"/>
          </a:xfrm>
          <a:prstGeom prst="rect">
            <a:avLst/>
          </a:prstGeom>
        </p:spPr>
      </p:pic>
    </p:spTree>
    <p:extLst>
      <p:ext uri="{BB962C8B-B14F-4D97-AF65-F5344CB8AC3E}">
        <p14:creationId xmlns:p14="http://schemas.microsoft.com/office/powerpoint/2010/main" val="404563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i="0" dirty="0"/>
              <a:t/>
            </a:r>
            <a:br>
              <a:rPr lang="en-GB" b="1" i="0" dirty="0"/>
            </a:br>
            <a:r>
              <a:rPr lang="en-GB" b="1" i="0" dirty="0"/>
              <a:t>Mobile Teams contribute towards THB identification efforts</a:t>
            </a:r>
            <a:r>
              <a:rPr lang="en-GB" sz="1400" dirty="0"/>
              <a:t>)</a:t>
            </a: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latin typeface="Calibri" panose="020F0502020204030204" pitchFamily="34" charset="0"/>
                <a:ea typeface="Calibri" panose="020F0502020204030204" pitchFamily="34" charset="0"/>
                <a:cs typeface="Arial" panose="020B0604020202020204" pitchFamily="34" charset="0"/>
              </a:rPr>
              <a:t>Transferability (Context):</a:t>
            </a: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Low</a:t>
            </a:r>
            <a:r>
              <a:rPr lang="en-US" dirty="0">
                <a:effectLst/>
                <a:latin typeface="Calibri" panose="020F0502020204030204" pitchFamily="34" charset="0"/>
                <a:ea typeface="Calibri" panose="020F0502020204030204" pitchFamily="34" charset="0"/>
                <a:cs typeface="Arial" panose="020B0604020202020204" pitchFamily="34" charset="0"/>
              </a:rPr>
              <a:t> number of identified and potential THB victims. </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Existence of a populations that displays a variety of vulnerability factors/exposed to risks, susceptible to becoming victims of trafficking.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Low level of awareness and knowledge on human trafficking among the vulnerable population.</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F89874F4-63E6-4DEC-B0C2-639617C480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685403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i="0" dirty="0"/>
              <a:t/>
            </a:r>
            <a:br>
              <a:rPr lang="en-GB" b="1" i="0" dirty="0"/>
            </a:br>
            <a:r>
              <a:rPr lang="en-GB" b="1" i="0" dirty="0"/>
              <a:t>Mobile Teams contribute towards THB identification efforts</a:t>
            </a:r>
            <a:r>
              <a:rPr lang="en-GB" sz="1400" dirty="0"/>
              <a:t>)</a:t>
            </a: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25000" lnSpcReduction="20000"/>
          </a:bodyPr>
          <a:lstStyle/>
          <a:p>
            <a:pPr marL="0" indent="0" algn="just">
              <a:lnSpc>
                <a:spcPct val="107000"/>
              </a:lnSpc>
              <a:spcBef>
                <a:spcPts val="200"/>
              </a:spcBef>
              <a:spcAft>
                <a:spcPts val="600"/>
              </a:spcAft>
              <a:buClr>
                <a:schemeClr val="accent4"/>
              </a:buClr>
              <a:buNone/>
            </a:pPr>
            <a:r>
              <a:rPr lang="en-US" sz="11200" dirty="0">
                <a:latin typeface="Calibri" panose="020F0502020204030204" pitchFamily="34" charset="0"/>
                <a:ea typeface="Calibri" panose="020F0502020204030204" pitchFamily="34" charset="0"/>
                <a:cs typeface="Arial" panose="020B0604020202020204" pitchFamily="34" charset="0"/>
              </a:rPr>
              <a:t>Transferability (Applicability):</a:t>
            </a:r>
            <a:endParaRPr lang="en-US" sz="11200"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11200" dirty="0">
                <a:effectLst/>
                <a:latin typeface="Calibri" panose="020F0502020204030204" pitchFamily="34" charset="0"/>
                <a:ea typeface="Calibri" panose="020F0502020204030204" pitchFamily="34" charset="0"/>
                <a:cs typeface="Calibri" panose="020F0502020204030204" pitchFamily="34" charset="0"/>
              </a:rPr>
              <a:t>State authorities trust and are willing to work with CSOs.</a:t>
            </a:r>
            <a:endParaRPr lang="en-US" sz="11200"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11200" dirty="0">
                <a:effectLst/>
                <a:latin typeface="Calibri" panose="020F0502020204030204" pitchFamily="34" charset="0"/>
                <a:ea typeface="Calibri" panose="020F0502020204030204" pitchFamily="34" charset="0"/>
                <a:cs typeface="Arial" panose="020B0604020202020204" pitchFamily="34" charset="0"/>
              </a:rPr>
              <a:t>Multi-disciplinary approach is recognized and established.</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11200" dirty="0">
                <a:effectLst/>
                <a:latin typeface="Calibri" panose="020F0502020204030204" pitchFamily="34" charset="0"/>
                <a:ea typeface="Calibri" panose="020F0502020204030204" pitchFamily="34" charset="0"/>
                <a:cs typeface="Arial" panose="020B0604020202020204" pitchFamily="34" charset="0"/>
              </a:rPr>
              <a:t>Service delivery is decentralized.</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11200" dirty="0">
                <a:effectLst/>
                <a:latin typeface="Calibri" panose="020F0502020204030204" pitchFamily="34" charset="0"/>
                <a:ea typeface="Calibri" panose="020F0502020204030204" pitchFamily="34" charset="0"/>
                <a:cs typeface="Calibri" panose="020F0502020204030204" pitchFamily="34" charset="0"/>
              </a:rPr>
              <a:t>Legal basis for the establishment and functioning of the teams exists.</a:t>
            </a:r>
            <a:endParaRPr lang="en-US" sz="11200"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11200" dirty="0">
                <a:effectLst/>
                <a:latin typeface="Calibri" panose="020F0502020204030204" pitchFamily="34" charset="0"/>
                <a:ea typeface="Calibri" panose="020F0502020204030204" pitchFamily="34" charset="0"/>
                <a:cs typeface="Calibri" panose="020F0502020204030204" pitchFamily="34" charset="0"/>
              </a:rPr>
              <a:t>Responsibility for the team management within one authority/institution. </a:t>
            </a:r>
            <a:endParaRPr lang="en-US" sz="11200"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11200" dirty="0">
                <a:solidFill>
                  <a:srgbClr val="000000"/>
                </a:solidFill>
                <a:latin typeface="Calibri" panose="020F0502020204030204" pitchFamily="34" charset="0"/>
                <a:ea typeface="Calibri" panose="020F0502020204030204" pitchFamily="34" charset="0"/>
                <a:cs typeface="Calibri" panose="020F0502020204030204" pitchFamily="34" charset="0"/>
              </a:rPr>
              <a:t>H</a:t>
            </a:r>
            <a:r>
              <a:rPr lang="en-US" sz="1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ighly experienced professionals work both in the government institutions/services and CSOs. </a:t>
            </a:r>
            <a:endParaRPr lang="en-US" sz="11200"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11200" dirty="0">
                <a:solidFill>
                  <a:srgbClr val="000000"/>
                </a:solidFill>
                <a:latin typeface="Calibri" panose="020F0502020204030204" pitchFamily="34" charset="0"/>
                <a:ea typeface="Calibri" panose="020F0502020204030204" pitchFamily="34" charset="0"/>
                <a:cs typeface="Calibri" panose="020F0502020204030204" pitchFamily="34" charset="0"/>
              </a:rPr>
              <a:t>W</a:t>
            </a:r>
            <a:r>
              <a:rPr lang="en-US" sz="1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ell-</a:t>
            </a:r>
            <a:r>
              <a:rPr lang="en-US" sz="11200" dirty="0">
                <a:solidFill>
                  <a:srgbClr val="000000"/>
                </a:solidFill>
                <a:latin typeface="Calibri" panose="020F0502020204030204" pitchFamily="34" charset="0"/>
                <a:ea typeface="Calibri" panose="020F0502020204030204" pitchFamily="34" charset="0"/>
                <a:cs typeface="Calibri" panose="020F0502020204030204" pitchFamily="34" charset="0"/>
              </a:rPr>
              <a:t>networked team, </a:t>
            </a:r>
            <a:r>
              <a:rPr lang="en-US" sz="1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recognized within a national referral mechanism, can pull in resources and services (legal counseling, shelter etc.) </a:t>
            </a:r>
            <a:endParaRPr lang="en-US" sz="112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F89874F4-63E6-4DEC-B0C2-639617C480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926964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sz="4400" b="1" dirty="0"/>
              <a:t/>
            </a:r>
            <a:br>
              <a:rPr lang="en-GB" sz="4400" b="1" dirty="0"/>
            </a:br>
            <a:r>
              <a:rPr lang="en-GB" sz="4400" b="1" dirty="0"/>
              <a:t/>
            </a:r>
            <a:br>
              <a:rPr lang="en-GB" sz="4400" b="1" dirty="0"/>
            </a:br>
            <a:r>
              <a:rPr lang="en-GB" sz="4400" b="1" i="0" dirty="0"/>
              <a:t>Government and CSO form partnership </a:t>
            </a:r>
            <a:r>
              <a:rPr lang="en-GB" sz="4400" i="0" dirty="0"/>
              <a:t>(North Macedonia</a:t>
            </a:r>
            <a:r>
              <a:rPr lang="en-GB" sz="4400" dirty="0"/>
              <a:t>)</a:t>
            </a:r>
            <a:r>
              <a:rPr lang="en-US" sz="4400" dirty="0"/>
              <a:t/>
            </a:r>
            <a:br>
              <a:rPr lang="en-US" sz="4400" dirty="0"/>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National Commission the main anti-trafficking and combating illegal migration coordination structure in the country.</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A multi-disciplinary body, bringing together different governmental and non-governmental actors.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Headed by a National Coordinator, supported by two Deputies and a Secretary of the Commission.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Within the Commission, there is the Secretariat, the operational body of the Commission (17 members), as well as a Sub-group for Combatting Child Trafficking (13 members).</a:t>
            </a:r>
          </a:p>
          <a:p>
            <a:pPr marL="0" indent="0" algn="just">
              <a:lnSpc>
                <a:spcPct val="107000"/>
              </a:lnSpc>
              <a:spcBef>
                <a:spcPts val="200"/>
              </a:spcBef>
              <a:spcAft>
                <a:spcPts val="600"/>
              </a:spcAft>
              <a:buClr>
                <a:schemeClr val="accent4"/>
              </a:buClr>
              <a:buNone/>
            </a:pPr>
            <a:endParaRPr lang="en-US" sz="3000" b="1"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8E5B1BF5-62E9-444B-9DE4-C3BFE3C68D3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66810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17603"/>
            <a:ext cx="3463414" cy="489948"/>
          </a:xfrm>
        </p:spPr>
        <p:txBody>
          <a:bodyPr vert="horz" lIns="91440" tIns="45720" rIns="91440" bIns="45720" rtlCol="0">
            <a:normAutofit fontScale="90000"/>
          </a:bodyPr>
          <a:lstStyle/>
          <a:p>
            <a:r>
              <a:rPr lang="en-US" sz="6000" b="1" dirty="0"/>
              <a:t>Process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701207173"/>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56029C48-CE41-4646-950D-FF6A8A0D1DF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3666940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sz="4400" b="1" dirty="0"/>
              <a:t/>
            </a:r>
            <a:br>
              <a:rPr lang="en-GB" sz="4400" b="1" dirty="0"/>
            </a:br>
            <a:r>
              <a:rPr lang="en-GB" sz="4400" b="1" i="0" dirty="0"/>
              <a:t>Government and CSO form partnership </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The cooperation between the governmental and other institutions and organizations is continuous and strong, and all members are active contributors to the work of the Commission.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Secretariat is using the expertise/experience of its members to build a stronger response to human trafficking and irregular migration issues.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members contribute by conducting research and studies, design and implementation of public awareness campaigns, analysis and opinion and drafting laws etc.</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2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2A5BFD93-87CC-4B1D-8ECA-8B56759104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985314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sz="4400" b="1" dirty="0"/>
              <a:t/>
            </a:r>
            <a:br>
              <a:rPr lang="en-GB" sz="4400" b="1" dirty="0"/>
            </a:br>
            <a:r>
              <a:rPr lang="en-GB" sz="4400" b="1" i="0" dirty="0"/>
              <a:t>Government and CSO form partnership</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25000" lnSpcReduction="20000"/>
          </a:bodyPr>
          <a:lstStyle/>
          <a:p>
            <a:pPr marL="0" indent="0" algn="just">
              <a:lnSpc>
                <a:spcPct val="107000"/>
              </a:lnSpc>
              <a:spcBef>
                <a:spcPts val="200"/>
              </a:spcBef>
              <a:spcAft>
                <a:spcPts val="600"/>
              </a:spcAft>
              <a:buClr>
                <a:schemeClr val="accent4"/>
              </a:buClr>
              <a:buNone/>
            </a:pPr>
            <a:r>
              <a:rPr lang="en-US" sz="11200" dirty="0">
                <a:effectLst/>
                <a:ea typeface="Calibri" panose="020F0502020204030204" pitchFamily="34" charset="0"/>
                <a:cs typeface="Arial" panose="020B0604020202020204" pitchFamily="34" charset="0"/>
              </a:rPr>
              <a:t>Results: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11200" dirty="0"/>
              <a:t>The CSOs expertise included in the design of the overall anti-trafficking response; in-depth knowledge and informed government response provided; policy and legal framework shaped. </a:t>
            </a:r>
          </a:p>
          <a:p>
            <a:pPr marL="0" indent="0" algn="just">
              <a:lnSpc>
                <a:spcPct val="107000"/>
              </a:lnSpc>
              <a:spcBef>
                <a:spcPts val="200"/>
              </a:spcBef>
              <a:spcAft>
                <a:spcPts val="600"/>
              </a:spcAft>
              <a:buClr>
                <a:schemeClr val="accent4"/>
              </a:buClr>
              <a:buNone/>
            </a:pPr>
            <a:endParaRPr lang="en-US" sz="11200" dirty="0">
              <a:cs typeface="Arial" panose="020B0604020202020204" pitchFamily="34" charset="0"/>
            </a:endParaRPr>
          </a:p>
          <a:p>
            <a:pPr marL="0" indent="0" algn="just">
              <a:lnSpc>
                <a:spcPct val="107000"/>
              </a:lnSpc>
              <a:spcBef>
                <a:spcPts val="200"/>
              </a:spcBef>
              <a:spcAft>
                <a:spcPts val="600"/>
              </a:spcAft>
              <a:buClr>
                <a:schemeClr val="accent4"/>
              </a:buClr>
              <a:buNone/>
            </a:pPr>
            <a:r>
              <a:rPr lang="en-US" sz="11200" dirty="0">
                <a:cs typeface="Arial" panose="020B0604020202020204" pitchFamily="34" charset="0"/>
              </a:rPr>
              <a:t>Lessons learned:</a:t>
            </a:r>
            <a:endParaRPr lang="en-US" sz="11200" dirty="0">
              <a:effectLst/>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11200" dirty="0">
                <a:effectLst/>
                <a:ea typeface="Calibri" panose="020F0502020204030204" pitchFamily="34" charset="0"/>
              </a:rPr>
              <a:t>The CSOs and international organizations have a voice and are partners  within a governmental coordination structure. They meet regularly and often, which allows quick follow-up and responses to different matters.</a:t>
            </a:r>
            <a:endParaRPr lang="en-US" sz="11200"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11200" dirty="0">
              <a:effectLst/>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r>
              <a:rPr lang="en-US" sz="3200" dirty="0">
                <a:latin typeface="Calibri" panose="020F0502020204030204" pitchFamily="34" charset="0"/>
                <a:cs typeface="Arial" panose="020B0604020202020204" pitchFamily="34" charset="0"/>
              </a:rPr>
              <a:t> </a:t>
            </a: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36EB4EEA-263D-4A0B-8AC7-CC122434E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2972070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sz="4400" b="1" dirty="0"/>
              <a:t/>
            </a:r>
            <a:br>
              <a:rPr lang="en-GB" sz="4400" b="1" dirty="0"/>
            </a:br>
            <a:r>
              <a:rPr lang="en-GB" sz="4400" b="1" i="0" dirty="0"/>
              <a:t>Government and CSO form partnership</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92500"/>
          </a:bodyPr>
          <a:lstStyle/>
          <a:p>
            <a:pPr indent="0" algn="just">
              <a:lnSpc>
                <a:spcPct val="107000"/>
              </a:lnSpc>
              <a:spcBef>
                <a:spcPts val="200"/>
              </a:spcBef>
              <a:spcAft>
                <a:spcPts val="600"/>
              </a:spcAft>
              <a:buNone/>
            </a:pPr>
            <a:r>
              <a:rPr lang="en-US" sz="3000" dirty="0">
                <a:latin typeface="Calibri" panose="020F0502020204030204" pitchFamily="34" charset="0"/>
                <a:ea typeface="Calibri" panose="020F0502020204030204" pitchFamily="34" charset="0"/>
                <a:cs typeface="Arial" panose="020B0604020202020204" pitchFamily="34" charset="0"/>
              </a:rPr>
              <a:t>Transferability:</a:t>
            </a:r>
            <a:endParaRPr lang="en-US" sz="3000"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cs typeface="Arial" panose="020B0604020202020204" pitchFamily="34" charset="0"/>
              </a:rPr>
              <a:t>Many actors need to work together in the provision of the anti-trafficking response and when dealing with irregular migration issues.</a:t>
            </a:r>
            <a:r>
              <a:rPr lang="en-US" sz="3000" dirty="0">
                <a:latin typeface="Calibri" panose="020F0502020204030204" pitchFamily="34" charset="0"/>
                <a:ea typeface="Calibri" panose="020F0502020204030204" pitchFamily="34" charset="0"/>
                <a:cs typeface="Arial" panose="020B0604020202020204" pitchFamily="34" charset="0"/>
              </a:rPr>
              <a:t> (context)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cs typeface="Arial" panose="020B0604020202020204" pitchFamily="34" charset="0"/>
              </a:rPr>
              <a:t>A national coordination mechanism is in place.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cs typeface="Arial" panose="020B0604020202020204" pitchFamily="34" charset="0"/>
              </a:rPr>
              <a:t>CSOs and international organizations that have knowledge, experience, skills and resources exist.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cs typeface="Arial" panose="020B0604020202020204" pitchFamily="34" charset="0"/>
              </a:rPr>
              <a:t>CSOs and international organizations are formally included and participate in the national coordination mechanism.</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cs typeface="Arial" panose="020B0604020202020204" pitchFamily="34" charset="0"/>
              </a:rPr>
              <a:t>Coordination and cooperation are a priority for the stakeholders.</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C72D6A3D-AAE5-4A54-B438-C7B1AD37DE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8287" y="6395334"/>
            <a:ext cx="2804758" cy="377054"/>
          </a:xfrm>
          <a:prstGeom prst="rect">
            <a:avLst/>
          </a:prstGeom>
        </p:spPr>
      </p:pic>
    </p:spTree>
    <p:extLst>
      <p:ext uri="{BB962C8B-B14F-4D97-AF65-F5344CB8AC3E}">
        <p14:creationId xmlns:p14="http://schemas.microsoft.com/office/powerpoint/2010/main" val="1184743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i="0" kern="1200" dirty="0"/>
              <a:t>Schools equipped to identify potential victims among school population </a:t>
            </a:r>
            <a:r>
              <a:rPr lang="en-GB" sz="4400" i="0" kern="1200" dirty="0"/>
              <a:t>(NM)</a:t>
            </a:r>
            <a:br>
              <a:rPr lang="en-GB" sz="4400" i="0" kern="12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Arial" panose="020B0604020202020204" pitchFamily="34" charset="0"/>
              </a:rPr>
              <a:t>The Bureau for Education Development (BED) in partnership with two CSOs and academia supported primary and secondary educational staff to prevent and identify THB.</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Arial" panose="020B0604020202020204" pitchFamily="34" charset="0"/>
              </a:rPr>
              <a:t>Initiative linked to the existing bylaws and standard operating procedures for addressing violence within schools and dealing with THB victims.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Components: focus group, </a:t>
            </a:r>
            <a:r>
              <a:rPr lang="en-US" dirty="0" err="1">
                <a:effectLst/>
                <a:latin typeface="Calibri" panose="020F0502020204030204" pitchFamily="34" charset="0"/>
                <a:ea typeface="Calibri" panose="020F0502020204030204" pitchFamily="34" charset="0"/>
                <a:cs typeface="Arial" panose="020B0604020202020204" pitchFamily="34" charset="0"/>
              </a:rPr>
              <a:t>ToT</a:t>
            </a:r>
            <a:r>
              <a:rPr lang="en-US" dirty="0">
                <a:effectLst/>
                <a:latin typeface="Calibri" panose="020F0502020204030204" pitchFamily="34" charset="0"/>
                <a:ea typeface="Calibri" panose="020F0502020204030204" pitchFamily="34" charset="0"/>
                <a:cs typeface="Arial" panose="020B0604020202020204" pitchFamily="34" charset="0"/>
              </a:rPr>
              <a:t> delivery, training manual development, roll-out trainings targeting teachers and pedagogical staff in primary and secondary schools, information and education materials, and information sessions targeting parents and children.</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5342B0AB-02B4-4D1C-821D-2027D6B032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580863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215455"/>
            <a:ext cx="9057640" cy="377054"/>
          </a:xfrm>
        </p:spPr>
        <p:txBody>
          <a:bodyPr vert="horz" lIns="91440" tIns="45720" rIns="91440" bIns="45720" rtlCol="0">
            <a:normAutofit fontScale="90000"/>
          </a:bodyPr>
          <a:lstStyle/>
          <a:p>
            <a:r>
              <a:rPr lang="en-GB" sz="4400" b="1" dirty="0"/>
              <a:t/>
            </a:r>
            <a:br>
              <a:rPr lang="en-GB" sz="4400" b="1" dirty="0"/>
            </a:br>
            <a:r>
              <a:rPr lang="en-GB" sz="4400" b="1" i="0" kern="1200" dirty="0"/>
              <a:t>Schools equipped to identify potential victims among school population</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lnSpcReduction="10000"/>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An expert on child rights and psychosocial development was included in the development of the educational materials and the interview model video for the trainings.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All materials were produced in multiple languages, i.e., Macedonian, Roma, Albanian, and the roll-out trainings were conducted in two languages, Macedonian and Albanian.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T</a:t>
            </a:r>
            <a:r>
              <a:rPr lang="en-US" dirty="0">
                <a:effectLst/>
                <a:latin typeface="Calibri" panose="020F0502020204030204" pitchFamily="34" charset="0"/>
                <a:ea typeface="Calibri" panose="020F0502020204030204" pitchFamily="34" charset="0"/>
                <a:cs typeface="Arial" panose="020B0604020202020204" pitchFamily="34" charset="0"/>
              </a:rPr>
              <a:t>he BED trained 55 national trainers who delivered 80 roll-out trainings targeting 1,850 educational professionals in primary and secondary schools. 30 school psychologists and pedagogues received practice-oriented training on interview techniques.</a:t>
            </a: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DDB5EDE2-757C-407A-8559-56A4284B9E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439396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489593"/>
            <a:ext cx="9057640" cy="377054"/>
          </a:xfrm>
        </p:spPr>
        <p:txBody>
          <a:bodyPr vert="horz" lIns="91440" tIns="45720" rIns="91440" bIns="45720" rtlCol="0">
            <a:normAutofit fontScale="90000"/>
          </a:bodyPr>
          <a:lstStyle/>
          <a:p>
            <a:r>
              <a:rPr lang="en-GB" sz="4400" b="1" dirty="0"/>
              <a:t/>
            </a:r>
            <a:br>
              <a:rPr lang="en-GB" sz="4400" b="1" dirty="0"/>
            </a:br>
            <a:r>
              <a:rPr lang="en-GB" sz="4400" b="1" dirty="0"/>
              <a:t/>
            </a:r>
            <a:br>
              <a:rPr lang="en-GB" sz="4400" b="1" dirty="0"/>
            </a:br>
            <a:r>
              <a:rPr lang="en-GB" sz="4400" b="1" i="0" kern="1200" dirty="0"/>
              <a:t>Schools equipped to identify potential victims among school population</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lnSpcReduction="10000"/>
          </a:bodyPr>
          <a:lstStyle/>
          <a:p>
            <a:pPr marL="0" indent="0">
              <a:lnSpc>
                <a:spcPct val="107000"/>
              </a:lnSpc>
              <a:spcBef>
                <a:spcPts val="200"/>
              </a:spcBef>
              <a:spcAft>
                <a:spcPts val="600"/>
              </a:spcAft>
              <a:buClr>
                <a:schemeClr val="accent4"/>
              </a:buClr>
              <a:buNone/>
            </a:pPr>
            <a:r>
              <a:rPr lang="en-US" dirty="0">
                <a:latin typeface="Calibri" panose="020F0502020204030204" pitchFamily="34" charset="0"/>
                <a:ea typeface="Calibri" panose="020F0502020204030204" pitchFamily="34" charset="0"/>
                <a:cs typeface="Arial" panose="020B0604020202020204" pitchFamily="34" charset="0"/>
              </a:rPr>
              <a:t>Results: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A</a:t>
            </a:r>
            <a:r>
              <a:rPr lang="en-US" dirty="0">
                <a:effectLst/>
              </a:rPr>
              <a:t> THB training model for schools developed and institutionalized within BED.</a:t>
            </a:r>
          </a:p>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Times New Roman" panose="02020603050405020304" pitchFamily="18" charset="0"/>
              </a:rPr>
              <a:t>Lessons learned: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Practice supported by a donor, however</a:t>
            </a:r>
            <a:r>
              <a:rPr lang="en-US" dirty="0">
                <a:effectLst/>
                <a:latin typeface="Calibri" panose="020F0502020204030204" pitchFamily="34" charset="0"/>
                <a:ea typeface="Calibri" panose="020F0502020204030204" pitchFamily="34" charset="0"/>
                <a:cs typeface="Calibri" panose="020F0502020204030204" pitchFamily="34" charset="0"/>
              </a:rPr>
              <a:t> fully embedded in the state system for the development of education (link to normative framework, BED trainers with additional credit).</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Based</a:t>
            </a:r>
            <a:r>
              <a:rPr lang="en-US" dirty="0">
                <a:effectLst/>
                <a:latin typeface="Calibri" panose="020F0502020204030204" pitchFamily="34" charset="0"/>
                <a:ea typeface="Calibri" panose="020F0502020204030204" pitchFamily="34" charset="0"/>
                <a:cs typeface="Arial" panose="020B0604020202020204" pitchFamily="34" charset="0"/>
              </a:rPr>
              <a:t> on the priorities identified in the state strategic documents and action plans, as such received a strong support from the highest coordination body</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502ED2B7-AC2E-4CEB-A70A-C70418364E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2052298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403982"/>
            <a:ext cx="9057640" cy="377054"/>
          </a:xfrm>
        </p:spPr>
        <p:txBody>
          <a:bodyPr vert="horz" lIns="91440" tIns="45720" rIns="91440" bIns="45720" rtlCol="0">
            <a:normAutofit fontScale="90000"/>
          </a:bodyPr>
          <a:lstStyle/>
          <a:p>
            <a:r>
              <a:rPr lang="en-GB" sz="4400" b="1" dirty="0"/>
              <a:t/>
            </a:r>
            <a:br>
              <a:rPr lang="en-GB" sz="4400" b="1" dirty="0"/>
            </a:br>
            <a:r>
              <a:rPr lang="en-GB" sz="4400" b="1" dirty="0"/>
              <a:t/>
            </a:r>
            <a:br>
              <a:rPr lang="en-GB" sz="4400" b="1" dirty="0"/>
            </a:br>
            <a:r>
              <a:rPr lang="en-GB" sz="4400" b="1" i="0" kern="1200" dirty="0"/>
              <a:t>Schools equipped to identify potential victims among school population</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nSpc>
                <a:spcPct val="107000"/>
              </a:lnSpc>
              <a:spcBef>
                <a:spcPts val="200"/>
              </a:spcBef>
              <a:spcAft>
                <a:spcPts val="600"/>
              </a:spcAft>
              <a:buClr>
                <a:schemeClr val="accent4"/>
              </a:buClr>
              <a:buNone/>
            </a:pPr>
            <a:r>
              <a:rPr lang="en-US" dirty="0">
                <a:latin typeface="Calibri" panose="020F0502020204030204" pitchFamily="34" charset="0"/>
                <a:ea typeface="Calibri" panose="020F0502020204030204" pitchFamily="34" charset="0"/>
                <a:cs typeface="Arial" panose="020B0604020202020204" pitchFamily="34" charset="0"/>
              </a:rPr>
              <a:t>Transferability (Context):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Lack of awareness among school population on the potential risk of human trafficking.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Majority of children can be reached through the national education system.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200"/>
              </a:spcBef>
              <a:spcAft>
                <a:spcPts val="6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B2AF0A6F-BA15-4D66-89C6-362DDE0B23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0241072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489593"/>
            <a:ext cx="9057640" cy="377054"/>
          </a:xfrm>
        </p:spPr>
        <p:txBody>
          <a:bodyPr vert="horz" lIns="91440" tIns="45720" rIns="91440" bIns="45720" rtlCol="0">
            <a:normAutofit fontScale="90000"/>
          </a:bodyPr>
          <a:lstStyle/>
          <a:p>
            <a:r>
              <a:rPr lang="en-GB" sz="4400" b="1" dirty="0"/>
              <a:t/>
            </a:r>
            <a:br>
              <a:rPr lang="en-GB" sz="4400" b="1" dirty="0"/>
            </a:br>
            <a:r>
              <a:rPr lang="en-GB" sz="4400" b="1" dirty="0"/>
              <a:t/>
            </a:r>
            <a:br>
              <a:rPr lang="en-GB" sz="4400" b="1" dirty="0"/>
            </a:br>
            <a:r>
              <a:rPr lang="en-GB" sz="4400" b="1" i="0" kern="1200" dirty="0"/>
              <a:t>Schools equipped to identify potential victims among school population</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62500" lnSpcReduction="20000"/>
          </a:bodyPr>
          <a:lstStyle/>
          <a:p>
            <a:pPr marL="0" indent="0">
              <a:lnSpc>
                <a:spcPct val="107000"/>
              </a:lnSpc>
              <a:spcBef>
                <a:spcPts val="200"/>
              </a:spcBef>
              <a:spcAft>
                <a:spcPts val="600"/>
              </a:spcAft>
              <a:buClr>
                <a:schemeClr val="accent4"/>
              </a:buClr>
              <a:buNone/>
            </a:pPr>
            <a:r>
              <a:rPr lang="en-US" sz="4500" dirty="0">
                <a:ea typeface="Calibri" panose="020F0502020204030204" pitchFamily="34" charset="0"/>
                <a:cs typeface="Arial" panose="020B0604020202020204" pitchFamily="34" charset="0"/>
              </a:rPr>
              <a:t>Transferability (</a:t>
            </a:r>
            <a:r>
              <a:rPr lang="en-US" sz="4500" dirty="0">
                <a:effectLst/>
                <a:ea typeface="Calibri" panose="020F0502020204030204" pitchFamily="34" charset="0"/>
                <a:cs typeface="Arial" panose="020B0604020202020204" pitchFamily="34" charset="0"/>
              </a:rPr>
              <a:t>Applicability):</a:t>
            </a:r>
            <a:endParaRPr lang="en-US" sz="4500" dirty="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4500" dirty="0"/>
              <a:t>Education system allows children education in different skills/violence prevention.</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4500" dirty="0"/>
              <a:t>Prevention/identification through education system is a priority in NAP.</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4500" dirty="0"/>
              <a:t>By-laws are in place and support the implementation of anti-trafficking priorities.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4500" dirty="0"/>
              <a:t>Teacher training system in place that is flexible and adaptive.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4500" dirty="0"/>
              <a:t>Available expertise for development of training materials and training of teachers</a:t>
            </a:r>
            <a:r>
              <a:rPr lang="en-US" sz="3600" dirty="0"/>
              <a:t>.</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4500" dirty="0"/>
              <a:t>A teachers` trainers network exists equipped with human and financial resources.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3E8CB30F-C196-4EDD-B1AD-254B0BF6DF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9685264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b="1" i="0" dirty="0"/>
              <a:t>CSOs transnational cooperation </a:t>
            </a:r>
            <a:br>
              <a:rPr lang="en-GB" sz="4400" b="1" i="0" dirty="0"/>
            </a:br>
            <a:r>
              <a:rPr lang="en-GB" sz="4400" i="0" dirty="0"/>
              <a:t>(Serbia and Austria) </a:t>
            </a:r>
            <a:r>
              <a:rPr lang="en-US" sz="4400" i="0" dirty="0"/>
              <a:t/>
            </a:r>
            <a:br>
              <a:rPr lang="en-US" sz="4400" i="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906682"/>
            <a:ext cx="11372295" cy="5133310"/>
          </a:xfrm>
        </p:spPr>
        <p:txBody>
          <a:bodyPr>
            <a:normAutofit fontScale="85000" lnSpcReduction="20000"/>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300" dirty="0">
                <a:effectLst/>
                <a:latin typeface="Calibri" panose="020F0502020204030204" pitchFamily="34" charset="0"/>
                <a:ea typeface="Calibri" panose="020F0502020204030204" pitchFamily="34" charset="0"/>
                <a:cs typeface="Calibri" panose="020F0502020204030204" pitchFamily="34" charset="0"/>
              </a:rPr>
              <a:t>The CSO Astra and the CSO </a:t>
            </a:r>
            <a:r>
              <a:rPr lang="en-US" sz="3300" dirty="0">
                <a:effectLst/>
                <a:latin typeface="Calibri" panose="020F0502020204030204" pitchFamily="34" charset="0"/>
                <a:ea typeface="Calibri" panose="020F0502020204030204" pitchFamily="34" charset="0"/>
                <a:cs typeface="Arial" panose="020B0604020202020204" pitchFamily="34" charset="0"/>
              </a:rPr>
              <a:t>LEFÖ-IBF </a:t>
            </a:r>
            <a:r>
              <a:rPr lang="en-US" sz="3300" dirty="0">
                <a:effectLst/>
                <a:latin typeface="Calibri" panose="020F0502020204030204" pitchFamily="34" charset="0"/>
                <a:ea typeface="Calibri" panose="020F0502020204030204" pitchFamily="34" charset="0"/>
                <a:cs typeface="Calibri" panose="020F0502020204030204" pitchFamily="34" charset="0"/>
              </a:rPr>
              <a:t>established a transnational cooperation </a:t>
            </a:r>
            <a:r>
              <a:rPr lang="en-US" sz="3300" dirty="0">
                <a:effectLst/>
                <a:latin typeface="Calibri" panose="020F0502020204030204" pitchFamily="34" charset="0"/>
                <a:ea typeface="Calibri" panose="020F0502020204030204" pitchFamily="34" charset="0"/>
                <a:cs typeface="Arial" panose="020B0604020202020204" pitchFamily="34" charset="0"/>
              </a:rPr>
              <a:t>in referral and support of victims of human trafficking.</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300" dirty="0">
                <a:effectLst/>
                <a:latin typeface="Calibri" panose="020F0502020204030204" pitchFamily="34" charset="0"/>
                <a:ea typeface="Calibri" panose="020F0502020204030204" pitchFamily="34" charset="0"/>
                <a:cs typeface="Calibri" panose="020F0502020204030204" pitchFamily="34" charset="0"/>
              </a:rPr>
              <a:t>The CSO Astra is based in Serbia</a:t>
            </a:r>
            <a:r>
              <a:rPr lang="en-US" sz="3300" dirty="0">
                <a:effectLst/>
                <a:latin typeface="Calibri" panose="020F0502020204030204" pitchFamily="34" charset="0"/>
                <a:ea typeface="Calibri" panose="020F0502020204030204" pitchFamily="34" charset="0"/>
                <a:cs typeface="Arial" panose="020B0604020202020204" pitchFamily="34" charset="0"/>
              </a:rPr>
              <a:t> and the CSO </a:t>
            </a:r>
            <a:r>
              <a:rPr lang="en-US" sz="3300" dirty="0">
                <a:effectLst/>
                <a:latin typeface="Calibri" panose="020F0502020204030204" pitchFamily="34" charset="0"/>
                <a:ea typeface="Calibri" panose="020F0502020204030204" pitchFamily="34" charset="0"/>
                <a:cs typeface="Calibri" panose="020F0502020204030204" pitchFamily="34" charset="0"/>
              </a:rPr>
              <a:t>LEFÖ is based in Austria.</a:t>
            </a:r>
            <a:r>
              <a:rPr lang="en-US" sz="3300" dirty="0">
                <a:effectLst/>
                <a:latin typeface="Calibri" panose="020F0502020204030204" pitchFamily="34" charset="0"/>
                <a:ea typeface="Calibri" panose="020F0502020204030204" pitchFamily="34" charset="0"/>
                <a:cs typeface="Arial" panose="020B0604020202020204" pitchFamily="34" charset="0"/>
              </a:rPr>
              <a:t> The </a:t>
            </a:r>
            <a:r>
              <a:rPr lang="en-US" sz="3300" dirty="0">
                <a:effectLst/>
                <a:latin typeface="Calibri" panose="020F0502020204030204" pitchFamily="34" charset="0"/>
                <a:ea typeface="Calibri" panose="020F0502020204030204" pitchFamily="34" charset="0"/>
                <a:cs typeface="Calibri" panose="020F0502020204030204" pitchFamily="34" charset="0"/>
              </a:rPr>
              <a:t>partnership</a:t>
            </a:r>
            <a:r>
              <a:rPr lang="en-US" sz="3300" dirty="0">
                <a:effectLst/>
                <a:latin typeface="Calibri" panose="020F0502020204030204" pitchFamily="34" charset="0"/>
                <a:ea typeface="Calibri" panose="020F0502020204030204" pitchFamily="34" charset="0"/>
                <a:cs typeface="Arial" panose="020B0604020202020204" pitchFamily="34" charset="0"/>
              </a:rPr>
              <a:t> between the CSOs started in 2001 and its ongoing ever since.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300" dirty="0">
                <a:effectLst/>
                <a:latin typeface="Calibri" panose="020F0502020204030204" pitchFamily="34" charset="0"/>
                <a:ea typeface="Calibri" panose="020F0502020204030204" pitchFamily="34" charset="0"/>
                <a:cs typeface="Arial" panose="020B0604020202020204" pitchFamily="34" charset="0"/>
              </a:rPr>
              <a:t>Cooperation in a form of consultations, exchange of knowledge, participation at trainings and referral of individual cases.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300" dirty="0">
                <a:effectLst/>
                <a:latin typeface="Calibri" panose="020F0502020204030204" pitchFamily="34" charset="0"/>
                <a:ea typeface="Calibri" panose="020F0502020204030204" pitchFamily="34" charset="0"/>
                <a:cs typeface="Arial" panose="020B0604020202020204" pitchFamily="34" charset="0"/>
              </a:rPr>
              <a:t>Past cases of cooperation involved Serbian nationals identified as THB victims in Austria.</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200"/>
              </a:spcBef>
              <a:spcAft>
                <a:spcPts val="600"/>
              </a:spcAft>
              <a:buNone/>
            </a:pPr>
            <a:r>
              <a:rPr lang="en-US" dirty="0">
                <a:effectLst/>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DA08EF38-B9BA-4D8F-A30D-AF2FD40981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965117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134360" y="1540763"/>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b="1" i="0" dirty="0"/>
              <a:t>CSOs transnational cooperation</a:t>
            </a:r>
            <a:r>
              <a:rPr lang="en-GB" sz="3100" dirty="0">
                <a:solidFill>
                  <a:prstClr val="black">
                    <a:hueOff val="0"/>
                    <a:satOff val="0"/>
                    <a:lumOff val="0"/>
                    <a:alphaOff val="0"/>
                  </a:prstClr>
                </a:solidFill>
                <a:latin typeface="Calibri" panose="020F0502020204030204"/>
                <a:ea typeface="+mn-ea"/>
                <a:cs typeface="+mn-cs"/>
              </a:rPr>
              <a:t/>
            </a:r>
            <a:br>
              <a:rPr lang="en-GB" sz="3100" dirty="0">
                <a:solidFill>
                  <a:prstClr val="black">
                    <a:hueOff val="0"/>
                    <a:satOff val="0"/>
                    <a:lumOff val="0"/>
                    <a:alphaOff val="0"/>
                  </a:prstClr>
                </a:solidFill>
                <a:latin typeface="Calibri" panose="020F0502020204030204"/>
                <a:ea typeface="+mn-ea"/>
                <a:cs typeface="+mn-cs"/>
              </a:rPr>
            </a:b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337306" y="1831247"/>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Victims receives support upon return to Serbia (has a contact, information and access to services, support for recovery and reintegration). </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Victim receives support </a:t>
            </a:r>
            <a:r>
              <a:rPr lang="en-US" dirty="0">
                <a:effectLst/>
                <a:latin typeface="Calibri" panose="020F0502020204030204" pitchFamily="34" charset="0"/>
                <a:ea typeface="Calibri" panose="020F0502020204030204" pitchFamily="34" charset="0"/>
                <a:cs typeface="Calibri" panose="020F0502020204030204" pitchFamily="34" charset="0"/>
              </a:rPr>
              <a:t>when required to go to Austria (testify before the courts, support their right to receive a compensation).  Facilitating victims’ statement through a video link.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Court procedures lengthy, can extent to several years. The CSO provides continuous support: legal aid, information on the right of compensation, information on which institution does what to empower victims, psychologist and therapist for support of THB victim etc.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6" name="Picture 5" descr="Graphical user interface, text, application, email&#10;&#10;Description automatically generated">
            <a:extLst>
              <a:ext uri="{FF2B5EF4-FFF2-40B4-BE49-F238E27FC236}">
                <a16:creationId xmlns:a16="http://schemas.microsoft.com/office/drawing/2014/main" id="{10F06AC2-37F8-4D1B-8EA4-EBA2ADB90D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36250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88723"/>
            <a:ext cx="3463414" cy="489948"/>
          </a:xfrm>
        </p:spPr>
        <p:txBody>
          <a:bodyPr vert="horz" lIns="91440" tIns="45720" rIns="91440" bIns="45720" rtlCol="0">
            <a:normAutofit fontScale="90000"/>
          </a:bodyPr>
          <a:lstStyle/>
          <a:p>
            <a:r>
              <a:rPr lang="en-US" sz="6000" b="1" dirty="0"/>
              <a:t>Process</a:t>
            </a:r>
            <a:r>
              <a:rPr lang="en-US" sz="4000" b="1" dirty="0"/>
              <a:t/>
            </a:r>
            <a:br>
              <a:rPr lang="en-US" sz="4000" b="1" dirty="0"/>
            </a:br>
            <a:r>
              <a:rPr lang="en-US" sz="3600" b="1" dirty="0"/>
              <a:t> (continued)</a:t>
            </a:r>
            <a:endParaRPr lang="en-US" sz="36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1855198492"/>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E8BFFE69-39D6-40C1-BFD9-9DBDC62BAD3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27934674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b="1" i="0" dirty="0"/>
              <a:t>CSOs transnational cooperation</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Arial" panose="020B0604020202020204" pitchFamily="34" charset="0"/>
              </a:rPr>
              <a:t>Results: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In the last five years, the CSOs cooperated on approximately five cases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r>
              <a:rPr lang="en-US" dirty="0">
                <a:latin typeface="Calibri" panose="020F0502020204030204" pitchFamily="34" charset="0"/>
                <a:cs typeface="Arial" panose="020B0604020202020204" pitchFamily="34" charset="0"/>
              </a:rPr>
              <a:t>Lessons learned:</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Setti</a:t>
            </a:r>
            <a:r>
              <a:rPr lang="en-US" dirty="0"/>
              <a:t>ng</a:t>
            </a:r>
            <a:r>
              <a:rPr lang="en-US" sz="2800" dirty="0">
                <a:effectLst/>
              </a:rPr>
              <a:t> up a coordination and communication system, and have a clear division of roles and assignments, including time frame and means to support the given role/</a:t>
            </a:r>
            <a:r>
              <a:rPr lang="en-US" dirty="0">
                <a:effectLst/>
              </a:rPr>
              <a:t>assignment is a key w</a:t>
            </a:r>
            <a:r>
              <a:rPr lang="en-US" dirty="0">
                <a:effectLst/>
                <a:latin typeface="Calibri" panose="020F0502020204030204" pitchFamily="34" charset="0"/>
                <a:ea typeface="Calibri" panose="020F0502020204030204" pitchFamily="34" charset="0"/>
                <a:cs typeface="Times New Roman" panose="02020603050405020304" pitchFamily="18" charset="0"/>
              </a:rPr>
              <a:t>hen multiple parties work together on a case.</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0FFEA18A-F870-42C7-9C2B-74129A320C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8865131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b="1" i="0" dirty="0"/>
              <a:t>CSOs transnational cooperation</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Arial" panose="020B0604020202020204" pitchFamily="34" charset="0"/>
              </a:rPr>
              <a:t>Transferability </a:t>
            </a:r>
            <a:r>
              <a:rPr lang="en-US" dirty="0">
                <a:latin typeface="Calibri" panose="020F0502020204030204" pitchFamily="34" charset="0"/>
                <a:ea typeface="Calibri" panose="020F0502020204030204" pitchFamily="34" charset="0"/>
                <a:cs typeface="Arial" panose="020B0604020202020204" pitchFamily="34" charset="0"/>
              </a:rPr>
              <a:t>(Context):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Need for a transnational cooperation on individual cases.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A need for establishment of a support mechanisms in procedures before the national judicial authorities.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A low number of court procedures resulting in conviction.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Failure to exercise the right to compensation.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4C4C2765-0339-40DB-A9BB-37869EDF7E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6152942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b="1" i="0" dirty="0"/>
              <a:t>CSOs transnational cooperation</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Arial" panose="020B0604020202020204" pitchFamily="34" charset="0"/>
              </a:rPr>
              <a:t>Transferability </a:t>
            </a:r>
            <a:r>
              <a:rPr lang="en-US" dirty="0">
                <a:latin typeface="Calibri" panose="020F0502020204030204" pitchFamily="34" charset="0"/>
                <a:ea typeface="Calibri" panose="020F0502020204030204" pitchFamily="34" charset="0"/>
                <a:cs typeface="Arial" panose="020B0604020202020204" pitchFamily="34" charset="0"/>
              </a:rPr>
              <a:t>(</a:t>
            </a:r>
            <a:r>
              <a:rPr lang="en-US" sz="2800" dirty="0">
                <a:effectLst/>
                <a:ea typeface="Calibri" panose="020F0502020204030204" pitchFamily="34" charset="0"/>
                <a:cs typeface="Arial" panose="020B0604020202020204" pitchFamily="34" charset="0"/>
              </a:rPr>
              <a:t>Applicability):</a:t>
            </a:r>
            <a:endParaRPr lang="en-US" sz="2800" dirty="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There are CSOs that have knowledge, skills and resources to support THB victims.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Special measures are in place to protect the victim of trafficking during trial and giving statement.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The right to compensation is a legal right.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There are available financial resources. </a:t>
            </a:r>
            <a:endParaRPr lang="en-US" sz="2800" dirty="0">
              <a:effectLst/>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4C4C2765-0339-40DB-A9BB-37869EDF7E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964176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b="1" kern="1200" dirty="0"/>
              <a:t/>
            </a:r>
            <a:br>
              <a:rPr lang="en-GB" sz="4400" b="1" kern="1200" dirty="0"/>
            </a:br>
            <a:r>
              <a:rPr lang="en-US" dirty="0">
                <a:effectLst/>
                <a:latin typeface="Calibri" panose="020F0502020204030204" pitchFamily="34" charset="0"/>
                <a:ea typeface="Calibri" panose="020F0502020204030204" pitchFamily="34" charset="0"/>
                <a:cs typeface="Times New Roman" panose="02020603050405020304" pitchFamily="18" charset="0"/>
              </a:rPr>
              <a:t>National Police Tasks Force supports early THB identification efforts (NM)</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Ministry of Internal Affairs and the Public Prosecutor’s Office for Prosecution of Organized Crime established a Task Force.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National Strategy for Combat Human Trafficking and Migrant Smuggling (2017-2020) basis for the Task Force.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In 2018, Memorandum of Cooperation signed between the Ministry and the State Public Prosecutors Office.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Times New Roman" panose="02020603050405020304" pitchFamily="18" charset="0"/>
              </a:rPr>
              <a:t>Three years mandate, with a possibility for an extension.</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Gather information and data about the criminal acts and the perpetrators of crime, do early detection and identification of THB victims.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4C4C2765-0339-40DB-A9BB-37869EDF7E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5788034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b="1" kern="1200" dirty="0"/>
              <a:t/>
            </a:r>
            <a:br>
              <a:rPr lang="en-GB" sz="4400" b="1" kern="1200" dirty="0"/>
            </a:br>
            <a:r>
              <a:rPr lang="en-US" dirty="0">
                <a:effectLst/>
                <a:latin typeface="Calibri" panose="020F0502020204030204" pitchFamily="34" charset="0"/>
                <a:ea typeface="Calibri" panose="020F0502020204030204" pitchFamily="34" charset="0"/>
                <a:cs typeface="Times New Roman" panose="02020603050405020304" pitchFamily="18" charset="0"/>
              </a:rPr>
              <a:t>National Police Tasks Force supports early THB identification efforts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Task Force Head/Deputy Head prosecutor, Assistant Head police.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There are 32 permanent police members: 14 police officers (central level), 16 police officers (local level), an analyst, and 21 focal points (border police, computer crime, criminal police, international cooperation etc.).</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10 out of 16 local police officers, members of the NRM mobile teams.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Task Force follows 4 SOPs: working with victims of human trafficking, unaccompanied children, processing vulnerable categories of foreign nationals and internal risk assessment and risk management.</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4C4C2765-0339-40DB-A9BB-37869EDF7E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6327335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b="1" kern="1200" dirty="0"/>
              <a:t/>
            </a:r>
            <a:br>
              <a:rPr lang="en-GB" sz="4400" b="1" kern="1200" dirty="0"/>
            </a:br>
            <a:r>
              <a:rPr lang="en-US" dirty="0">
                <a:effectLst/>
                <a:latin typeface="Calibri" panose="020F0502020204030204" pitchFamily="34" charset="0"/>
                <a:ea typeface="Calibri" panose="020F0502020204030204" pitchFamily="34" charset="0"/>
                <a:cs typeface="Times New Roman" panose="02020603050405020304" pitchFamily="18" charset="0"/>
              </a:rPr>
              <a:t>National Police Tasks Force supports early THB identification efforts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sz="2800" dirty="0">
                <a:effectLst/>
              </a:rPr>
              <a:t>Results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number of identified victims gradually increased from 2 in 2017, to 7 in 2020. Majority of the identified victims were female.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rPr>
              <a:t>From 2015 to 2019, the number of potential THB victims identified increased, from 11 in 2015 to 86 in 2019.</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4C4C2765-0339-40DB-A9BB-37869EDF7E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23033966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b="1" kern="1200" dirty="0"/>
              <a:t/>
            </a:r>
            <a:br>
              <a:rPr lang="en-GB" sz="4400" b="1" kern="1200" dirty="0"/>
            </a:br>
            <a:r>
              <a:rPr lang="en-US" dirty="0">
                <a:effectLst/>
                <a:latin typeface="Calibri" panose="020F0502020204030204" pitchFamily="34" charset="0"/>
                <a:ea typeface="Calibri" panose="020F0502020204030204" pitchFamily="34" charset="0"/>
                <a:cs typeface="Times New Roman" panose="02020603050405020304" pitchFamily="18" charset="0"/>
              </a:rPr>
              <a:t>National Police Tasks Force supports early THB identification efforts</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latin typeface="Calibri" panose="020F0502020204030204" pitchFamily="34" charset="0"/>
              </a:rPr>
              <a:t>Lessons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Allocating resources and securing local presence was key to the increase in the number of identified victims and potential victims of trafficking.</a:t>
            </a:r>
            <a:endParaRPr lang="en-US" dirty="0">
              <a:latin typeface="Calibri" panose="020F050202020403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rPr>
              <a:t>Task Force is institutionalized within the Ministry and the Prosecutors Office, sustainability remains a question. A possible solution forward, include the Task Force within the organizational structure.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a:t>
            </a:r>
            <a:r>
              <a:rPr lang="en-US" dirty="0">
                <a:effectLst/>
                <a:latin typeface="Calibri" panose="020F0502020204030204" pitchFamily="34" charset="0"/>
                <a:ea typeface="Calibri" panose="020F0502020204030204" pitchFamily="34" charset="0"/>
                <a:cs typeface="Times New Roman" panose="02020603050405020304" pitchFamily="18" charset="0"/>
              </a:rPr>
              <a:t>rosecutors, members of the Task Force be fully dedicated/specialized in human trafficking cases, and not take other organized crime cases.</a:t>
            </a:r>
            <a:endParaRPr lang="en-US" dirty="0">
              <a:latin typeface="Calibri" panose="020F050202020403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4C4C2765-0339-40DB-A9BB-37869EDF7E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22882389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US" dirty="0">
                <a:effectLst/>
                <a:latin typeface="Calibri" panose="020F0502020204030204" pitchFamily="34" charset="0"/>
                <a:ea typeface="Calibri" panose="020F0502020204030204" pitchFamily="34" charset="0"/>
                <a:cs typeface="Times New Roman" panose="02020603050405020304" pitchFamily="18" charset="0"/>
              </a:rPr>
              <a:t>National Police Tasks Force supports early THB identification efforts </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Arial" panose="020B0604020202020204" pitchFamily="34" charset="0"/>
              </a:rPr>
              <a:t>Transferability </a:t>
            </a:r>
            <a:r>
              <a:rPr lang="en-US" dirty="0">
                <a:latin typeface="Calibri" panose="020F0502020204030204" pitchFamily="34" charset="0"/>
                <a:ea typeface="Calibri" panose="020F0502020204030204" pitchFamily="34" charset="0"/>
                <a:cs typeface="Arial" panose="020B0604020202020204" pitchFamily="34" charset="0"/>
              </a:rPr>
              <a:t>(</a:t>
            </a:r>
            <a:r>
              <a:rPr lang="en-US" sz="2800" dirty="0">
                <a:effectLst/>
                <a:ea typeface="Calibri" panose="020F0502020204030204" pitchFamily="34" charset="0"/>
                <a:cs typeface="Arial" panose="020B0604020202020204" pitchFamily="34" charset="0"/>
              </a:rPr>
              <a:t>Context)</a:t>
            </a:r>
            <a:endParaRPr lang="en-US" sz="2800" dirty="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A low number of identified potential and victims of human trafficking.</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Centralized system of identification of THB victims.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Lack of human resources to work on identification and referral.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4C4C2765-0339-40DB-A9BB-37869EDF7E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9533053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US" dirty="0">
                <a:effectLst/>
                <a:latin typeface="Calibri" panose="020F0502020204030204" pitchFamily="34" charset="0"/>
                <a:ea typeface="Calibri" panose="020F0502020204030204" pitchFamily="34" charset="0"/>
                <a:cs typeface="Times New Roman" panose="02020603050405020304" pitchFamily="18" charset="0"/>
              </a:rPr>
              <a:t>National Police Tasks Force supports early THB identification efforts </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Arial" panose="020B0604020202020204" pitchFamily="34" charset="0"/>
              </a:rPr>
              <a:t>Transferability </a:t>
            </a:r>
            <a:r>
              <a:rPr lang="en-US" dirty="0">
                <a:latin typeface="Calibri" panose="020F0502020204030204" pitchFamily="34" charset="0"/>
                <a:ea typeface="Calibri" panose="020F0502020204030204" pitchFamily="34" charset="0"/>
                <a:cs typeface="Arial" panose="020B0604020202020204" pitchFamily="34" charset="0"/>
              </a:rPr>
              <a:t>(</a:t>
            </a:r>
            <a:r>
              <a:rPr lang="en-US" sz="2800" dirty="0">
                <a:effectLst/>
                <a:ea typeface="Calibri" panose="020F0502020204030204" pitchFamily="34" charset="0"/>
                <a:cs typeface="Arial" panose="020B0604020202020204" pitchFamily="34" charset="0"/>
              </a:rPr>
              <a:t>Applicability)</a:t>
            </a:r>
            <a:endParaRPr lang="en-US" sz="2800" dirty="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There is a national identification and referral system in place.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t>There is a legal and/or administrative framework that ensures a task force that is institutionalized.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Responsibility for the management of the task force is within one authority/institution.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rPr>
              <a:t>Public Prosecutors are leading the investigation procedure.</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4C4C2765-0339-40DB-A9BB-37869EDF7E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3057726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p:cNvSpPr txBox="1"/>
          <p:nvPr/>
        </p:nvSpPr>
        <p:spPr>
          <a:xfrm>
            <a:off x="2909455" y="2355273"/>
            <a:ext cx="5837382" cy="2431435"/>
          </a:xfrm>
          <a:prstGeom prst="rect">
            <a:avLst/>
          </a:prstGeom>
          <a:noFill/>
          <a:ln w="19050">
            <a:solidFill>
              <a:srgbClr val="FFC000"/>
            </a:solidFill>
          </a:ln>
        </p:spPr>
        <p:txBody>
          <a:bodyPr wrap="square" rtlCol="0">
            <a:spAutoFit/>
          </a:bodyPr>
          <a:lstStyle/>
          <a:p>
            <a:pPr algn="ctr"/>
            <a:r>
              <a:rPr lang="en-GB" sz="3200" dirty="0"/>
              <a:t>Thank you for your attention!</a:t>
            </a:r>
          </a:p>
          <a:p>
            <a:pPr algn="ctr"/>
            <a:endParaRPr lang="en-GB" sz="3200" dirty="0"/>
          </a:p>
          <a:p>
            <a:pPr algn="ctr"/>
            <a:endParaRPr lang="en-GB" sz="3200" dirty="0"/>
          </a:p>
          <a:p>
            <a:pPr algn="ctr"/>
            <a:r>
              <a:rPr lang="en-GB" sz="2800" dirty="0"/>
              <a:t>For more information contact</a:t>
            </a:r>
            <a:r>
              <a:rPr lang="en-GB" sz="3200" dirty="0"/>
              <a:t>:</a:t>
            </a:r>
          </a:p>
          <a:p>
            <a:pPr algn="ctr"/>
            <a:r>
              <a:rPr lang="en-GB" sz="2400" dirty="0"/>
              <a:t>biljanalubarovska@yahoo.com</a:t>
            </a:r>
          </a:p>
        </p:txBody>
      </p:sp>
    </p:spTree>
    <p:extLst>
      <p:ext uri="{BB962C8B-B14F-4D97-AF65-F5344CB8AC3E}">
        <p14:creationId xmlns:p14="http://schemas.microsoft.com/office/powerpoint/2010/main" val="1018297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433324" y="2158243"/>
            <a:ext cx="3769360" cy="920237"/>
          </a:xfrm>
        </p:spPr>
        <p:txBody>
          <a:bodyPr vert="horz" lIns="91440" tIns="45720" rIns="91440" bIns="45720" rtlCol="0">
            <a:noAutofit/>
          </a:bodyPr>
          <a:lstStyle/>
          <a:p>
            <a:r>
              <a:rPr lang="en-US" sz="5200" b="1" dirty="0"/>
              <a:t>Methodology </a:t>
            </a:r>
            <a:br>
              <a:rPr lang="en-US" sz="5200" b="1" dirty="0"/>
            </a:br>
            <a:endParaRPr lang="en-US" sz="52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3955062675"/>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F370BDCB-D87A-4E67-9186-37F062C9105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1562866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1041400" y="2056643"/>
            <a:ext cx="3295650" cy="845049"/>
          </a:xfrm>
        </p:spPr>
        <p:txBody>
          <a:bodyPr vert="horz" lIns="91440" tIns="45720" rIns="91440" bIns="45720" rtlCol="0">
            <a:noAutofit/>
          </a:bodyPr>
          <a:lstStyle/>
          <a:p>
            <a:r>
              <a:rPr lang="en-US" sz="5400" b="1" dirty="0"/>
              <a:t>Criteria</a:t>
            </a:r>
            <a:r>
              <a:rPr lang="en-US" b="1" dirty="0"/>
              <a:t> </a:t>
            </a:r>
            <a:br>
              <a:rPr lang="en-US" b="1" dirty="0"/>
            </a:br>
            <a:endParaRPr lang="en-US"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2868769610"/>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747D1D69-A1BD-4E79-BADF-5D277F1A744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1405580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B1984A17-E0E7-496B-B979-FD5B30E5D046}"/>
              </a:ext>
            </a:extLst>
          </p:cNvPr>
          <p:cNvGraphicFramePr>
            <a:graphicFrameLocks noGrp="1"/>
          </p:cNvGraphicFramePr>
          <p:nvPr>
            <p:ph idx="1"/>
            <p:extLst>
              <p:ext uri="{D42A27DB-BD31-4B8C-83A1-F6EECF244321}">
                <p14:modId xmlns:p14="http://schemas.microsoft.com/office/powerpoint/2010/main" val="2750137738"/>
              </p:ext>
            </p:extLst>
          </p:nvPr>
        </p:nvGraphicFramePr>
        <p:xfrm>
          <a:off x="0" y="0"/>
          <a:ext cx="12385040" cy="6969761"/>
        </p:xfrm>
        <a:graphic>
          <a:graphicData uri="http://schemas.openxmlformats.org/drawingml/2006/table">
            <a:tbl>
              <a:tblPr firstRow="1" firstCol="1" bandRow="1">
                <a:tableStyleId>{00A15C55-8517-42AA-B614-E9B94910E393}</a:tableStyleId>
              </a:tblPr>
              <a:tblGrid>
                <a:gridCol w="2547060">
                  <a:extLst>
                    <a:ext uri="{9D8B030D-6E8A-4147-A177-3AD203B41FA5}">
                      <a16:colId xmlns:a16="http://schemas.microsoft.com/office/drawing/2014/main" val="371451853"/>
                    </a:ext>
                  </a:extLst>
                </a:gridCol>
                <a:gridCol w="9837980">
                  <a:extLst>
                    <a:ext uri="{9D8B030D-6E8A-4147-A177-3AD203B41FA5}">
                      <a16:colId xmlns:a16="http://schemas.microsoft.com/office/drawing/2014/main" val="2872157153"/>
                    </a:ext>
                  </a:extLst>
                </a:gridCol>
              </a:tblGrid>
              <a:tr h="249471">
                <a:tc>
                  <a:txBody>
                    <a:bodyPr/>
                    <a:lstStyle/>
                    <a:p>
                      <a:pPr algn="l">
                        <a:lnSpc>
                          <a:spcPct val="107000"/>
                        </a:lnSpc>
                        <a:spcBef>
                          <a:spcPts val="200"/>
                        </a:spcBef>
                      </a:pPr>
                      <a:r>
                        <a:rPr lang="en-US" sz="1600" dirty="0">
                          <a:effectLst/>
                        </a:rPr>
                        <a:t>Name of criteria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algn="l">
                        <a:lnSpc>
                          <a:spcPct val="107000"/>
                        </a:lnSpc>
                        <a:spcBef>
                          <a:spcPts val="200"/>
                        </a:spcBef>
                      </a:pPr>
                      <a:r>
                        <a:rPr lang="en-US" sz="1600" dirty="0">
                          <a:effectLst/>
                        </a:rPr>
                        <a:t>Description of criteria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2950971589"/>
                  </a:ext>
                </a:extLst>
              </a:tr>
              <a:tr h="255462">
                <a:tc gridSpan="2">
                  <a:txBody>
                    <a:bodyPr/>
                    <a:lstStyle/>
                    <a:p>
                      <a:pPr algn="l">
                        <a:lnSpc>
                          <a:spcPct val="107000"/>
                        </a:lnSpc>
                        <a:spcBef>
                          <a:spcPts val="200"/>
                        </a:spcBef>
                      </a:pPr>
                      <a:r>
                        <a:rPr lang="en-US" sz="1600" dirty="0">
                          <a:effectLst/>
                        </a:rPr>
                        <a:t>Key Criteria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hMerge="1">
                  <a:txBody>
                    <a:bodyPr/>
                    <a:lstStyle/>
                    <a:p>
                      <a:endParaRPr lang="en-US"/>
                    </a:p>
                  </a:txBody>
                  <a:tcPr/>
                </a:tc>
                <a:extLst>
                  <a:ext uri="{0D108BD9-81ED-4DB2-BD59-A6C34878D82A}">
                    <a16:rowId xmlns:a16="http://schemas.microsoft.com/office/drawing/2014/main" val="287676962"/>
                  </a:ext>
                </a:extLst>
              </a:tr>
              <a:tr h="1403017">
                <a:tc>
                  <a:txBody>
                    <a:bodyPr/>
                    <a:lstStyle/>
                    <a:p>
                      <a:pPr algn="l">
                        <a:lnSpc>
                          <a:spcPct val="107000"/>
                        </a:lnSpc>
                        <a:spcBef>
                          <a:spcPts val="200"/>
                        </a:spcBef>
                      </a:pPr>
                      <a:r>
                        <a:rPr lang="en-US" sz="1600" dirty="0">
                          <a:effectLst/>
                        </a:rPr>
                        <a:t>Relevance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addresses the needs and priorities of persons of concern.</a:t>
                      </a:r>
                    </a:p>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ensured consultation and participation of the persons of concern in the design, implementation, monitoring and evaluation of the practice. </a:t>
                      </a:r>
                    </a:p>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encouraged local ownership.</a:t>
                      </a:r>
                    </a:p>
                    <a:p>
                      <a:pPr marL="285750" indent="-179705" algn="l">
                        <a:lnSpc>
                          <a:spcPct val="107000"/>
                        </a:lnSpc>
                        <a:spcBef>
                          <a:spcPts val="20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480866374"/>
                  </a:ext>
                </a:extLst>
              </a:tr>
              <a:tr h="548858">
                <a:tc>
                  <a:txBody>
                    <a:bodyPr/>
                    <a:lstStyle/>
                    <a:p>
                      <a:pPr algn="l">
                        <a:lnSpc>
                          <a:spcPct val="107000"/>
                        </a:lnSpc>
                        <a:spcBef>
                          <a:spcPts val="200"/>
                        </a:spcBef>
                      </a:pPr>
                      <a:r>
                        <a:rPr lang="en-US" sz="1600" dirty="0">
                          <a:effectLst/>
                        </a:rPr>
                        <a:t>Effectiveness </a:t>
                      </a:r>
                    </a:p>
                    <a:p>
                      <a:pPr algn="l">
                        <a:lnSpc>
                          <a:spcPct val="107000"/>
                        </a:lnSpc>
                        <a:spcBef>
                          <a:spcPts val="200"/>
                        </a:spcBef>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achieved its aim.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560388346"/>
                  </a:ext>
                </a:extLst>
              </a:tr>
              <a:tr h="1109622">
                <a:tc>
                  <a:txBody>
                    <a:bodyPr/>
                    <a:lstStyle/>
                    <a:p>
                      <a:pPr algn="l">
                        <a:lnSpc>
                          <a:spcPct val="107000"/>
                        </a:lnSpc>
                        <a:spcBef>
                          <a:spcPts val="200"/>
                        </a:spcBef>
                      </a:pPr>
                      <a:r>
                        <a:rPr lang="en-US" sz="1600" dirty="0">
                          <a:effectLst/>
                        </a:rPr>
                        <a:t>Respecting and protecting rights </a:t>
                      </a:r>
                    </a:p>
                    <a:p>
                      <a:pPr algn="l">
                        <a:lnSpc>
                          <a:spcPct val="107000"/>
                        </a:lnSpc>
                        <a:spcBef>
                          <a:spcPts val="200"/>
                        </a:spcBef>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improved the protection of the persons of concern and ensured respect for their rights. </a:t>
                      </a:r>
                    </a:p>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anticipated and addressed the potential risks to the safety and well-being of the persons of concern.</a:t>
                      </a:r>
                    </a:p>
                    <a:p>
                      <a:pPr marL="285750" indent="-179705" algn="l">
                        <a:lnSpc>
                          <a:spcPct val="107000"/>
                        </a:lnSpc>
                        <a:spcBef>
                          <a:spcPts val="20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1043145604"/>
                  </a:ext>
                </a:extLst>
              </a:tr>
              <a:tr h="816226">
                <a:tc>
                  <a:txBody>
                    <a:bodyPr/>
                    <a:lstStyle/>
                    <a:p>
                      <a:pPr algn="l">
                        <a:lnSpc>
                          <a:spcPct val="107000"/>
                        </a:lnSpc>
                        <a:spcBef>
                          <a:spcPts val="200"/>
                        </a:spcBef>
                      </a:pPr>
                      <a:r>
                        <a:rPr lang="en-US" sz="1600" dirty="0">
                          <a:effectLst/>
                        </a:rPr>
                        <a:t>Nondiscrimination and equality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is gender-sensitive and/or child-sensitive and contributes to reach out to the most marginalized individuals.</a:t>
                      </a:r>
                    </a:p>
                    <a:p>
                      <a:pPr marL="285750" indent="-179705" algn="l">
                        <a:lnSpc>
                          <a:spcPct val="107000"/>
                        </a:lnSpc>
                        <a:spcBef>
                          <a:spcPts val="20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340265428"/>
                  </a:ext>
                </a:extLst>
              </a:tr>
              <a:tr h="255462">
                <a:tc gridSpan="2">
                  <a:txBody>
                    <a:bodyPr/>
                    <a:lstStyle/>
                    <a:p>
                      <a:pPr algn="l">
                        <a:lnSpc>
                          <a:spcPct val="107000"/>
                        </a:lnSpc>
                        <a:spcBef>
                          <a:spcPts val="200"/>
                        </a:spcBef>
                      </a:pPr>
                      <a:r>
                        <a:rPr lang="en-US" sz="1600" dirty="0">
                          <a:effectLst/>
                        </a:rPr>
                        <a:t>Additional criteria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hMerge="1">
                  <a:txBody>
                    <a:bodyPr/>
                    <a:lstStyle/>
                    <a:p>
                      <a:endParaRPr lang="en-US"/>
                    </a:p>
                  </a:txBody>
                  <a:tcPr/>
                </a:tc>
                <a:extLst>
                  <a:ext uri="{0D108BD9-81ED-4DB2-BD59-A6C34878D82A}">
                    <a16:rowId xmlns:a16="http://schemas.microsoft.com/office/drawing/2014/main" val="2775862174"/>
                  </a:ext>
                </a:extLst>
              </a:tr>
              <a:tr h="548858">
                <a:tc>
                  <a:txBody>
                    <a:bodyPr/>
                    <a:lstStyle/>
                    <a:p>
                      <a:pPr algn="l">
                        <a:lnSpc>
                          <a:spcPct val="107000"/>
                        </a:lnSpc>
                        <a:spcBef>
                          <a:spcPts val="200"/>
                        </a:spcBef>
                      </a:pPr>
                      <a:r>
                        <a:rPr lang="en-US" sz="1600" dirty="0">
                          <a:effectLst/>
                        </a:rPr>
                        <a:t>Efficiency </a:t>
                      </a:r>
                    </a:p>
                    <a:p>
                      <a:pPr algn="l">
                        <a:lnSpc>
                          <a:spcPct val="107000"/>
                        </a:lnSpc>
                        <a:spcBef>
                          <a:spcPts val="200"/>
                        </a:spcBef>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made efficient use of the available financial, human, and other resources.</a:t>
                      </a:r>
                    </a:p>
                    <a:p>
                      <a:pPr marL="285750" indent="-179705" algn="l">
                        <a:lnSpc>
                          <a:spcPct val="107000"/>
                        </a:lnSpc>
                        <a:spcBef>
                          <a:spcPts val="20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4294849197"/>
                  </a:ext>
                </a:extLst>
              </a:tr>
              <a:tr h="548858">
                <a:tc>
                  <a:txBody>
                    <a:bodyPr/>
                    <a:lstStyle/>
                    <a:p>
                      <a:pPr algn="l">
                        <a:lnSpc>
                          <a:spcPct val="107000"/>
                        </a:lnSpc>
                        <a:spcBef>
                          <a:spcPts val="200"/>
                        </a:spcBef>
                      </a:pPr>
                      <a:r>
                        <a:rPr lang="en-US" sz="1600" dirty="0">
                          <a:effectLst/>
                        </a:rPr>
                        <a:t>Impact </a:t>
                      </a:r>
                    </a:p>
                    <a:p>
                      <a:pPr algn="l">
                        <a:lnSpc>
                          <a:spcPct val="107000"/>
                        </a:lnSpc>
                        <a:spcBef>
                          <a:spcPts val="200"/>
                        </a:spcBef>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generated or is expected to generate significant positive or negative higher-level results.</a:t>
                      </a:r>
                    </a:p>
                    <a:p>
                      <a:pPr marL="285750" indent="-179705" algn="l">
                        <a:lnSpc>
                          <a:spcPct val="107000"/>
                        </a:lnSpc>
                        <a:spcBef>
                          <a:spcPts val="200"/>
                        </a:spcBef>
                        <a:spcAft>
                          <a:spcPts val="60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2857782395"/>
                  </a:ext>
                </a:extLst>
              </a:tr>
              <a:tr h="842253">
                <a:tc>
                  <a:txBody>
                    <a:bodyPr/>
                    <a:lstStyle/>
                    <a:p>
                      <a:pPr algn="l">
                        <a:lnSpc>
                          <a:spcPct val="107000"/>
                        </a:lnSpc>
                        <a:spcBef>
                          <a:spcPts val="200"/>
                        </a:spcBef>
                      </a:pPr>
                      <a:r>
                        <a:rPr lang="en-US" sz="1600" dirty="0">
                          <a:effectLst/>
                        </a:rPr>
                        <a:t>Sustainability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has a sustainable impact with lasting benefits.  </a:t>
                      </a:r>
                    </a:p>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is linked to a policy and/or legislation and imbedded in the institutional set-up of the system. </a:t>
                      </a:r>
                    </a:p>
                    <a:p>
                      <a:pPr marL="285750" indent="-179705" algn="l">
                        <a:lnSpc>
                          <a:spcPct val="107000"/>
                        </a:lnSpc>
                        <a:spcBef>
                          <a:spcPts val="20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320236015"/>
                  </a:ext>
                </a:extLst>
              </a:tr>
              <a:tr h="391674">
                <a:tc>
                  <a:txBody>
                    <a:bodyPr/>
                    <a:lstStyle/>
                    <a:p>
                      <a:pPr algn="l">
                        <a:lnSpc>
                          <a:spcPct val="107000"/>
                        </a:lnSpc>
                        <a:spcBef>
                          <a:spcPts val="200"/>
                        </a:spcBef>
                      </a:pPr>
                      <a:r>
                        <a:rPr lang="en-US" sz="1600" dirty="0">
                          <a:effectLst/>
                        </a:rPr>
                        <a:t>Innovation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is new and/or innovative.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1256421059"/>
                  </a:ext>
                </a:extLst>
              </a:tr>
            </a:tbl>
          </a:graphicData>
        </a:graphic>
      </p:graphicFrame>
      <p:pic>
        <p:nvPicPr>
          <p:cNvPr id="3" name="Picture 2" descr="Graphical user interface, text, application, email&#10;&#10;Description automatically generated">
            <a:extLst>
              <a:ext uri="{FF2B5EF4-FFF2-40B4-BE49-F238E27FC236}">
                <a16:creationId xmlns:a16="http://schemas.microsoft.com/office/drawing/2014/main" id="{BC34723D-A881-403C-9DB2-1CBEE4DC77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4570" y="6484075"/>
            <a:ext cx="2900470" cy="485686"/>
          </a:xfrm>
          <a:prstGeom prst="rect">
            <a:avLst/>
          </a:prstGeom>
        </p:spPr>
      </p:pic>
    </p:spTree>
    <p:extLst>
      <p:ext uri="{BB962C8B-B14F-4D97-AF65-F5344CB8AC3E}">
        <p14:creationId xmlns:p14="http://schemas.microsoft.com/office/powerpoint/2010/main" val="107715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93426"/>
            <a:ext cx="3463414" cy="489948"/>
          </a:xfrm>
        </p:spPr>
        <p:txBody>
          <a:bodyPr vert="horz" lIns="91440" tIns="45720" rIns="91440" bIns="45720" rtlCol="0">
            <a:normAutofit fontScale="90000"/>
          </a:bodyPr>
          <a:lstStyle/>
          <a:p>
            <a:r>
              <a:rPr lang="en-US" sz="6000" b="1" dirty="0"/>
              <a:t>Practices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866003269"/>
              </p:ext>
            </p:extLst>
          </p:nvPr>
        </p:nvGraphicFramePr>
        <p:xfrm>
          <a:off x="4636008" y="1489592"/>
          <a:ext cx="6717792" cy="45048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E50CF8E1-B2DC-4445-8781-90836433082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119181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93426"/>
            <a:ext cx="3463414" cy="489948"/>
          </a:xfrm>
        </p:spPr>
        <p:txBody>
          <a:bodyPr vert="horz" lIns="91440" tIns="45720" rIns="91440" bIns="45720" rtlCol="0">
            <a:normAutofit fontScale="90000"/>
          </a:bodyPr>
          <a:lstStyle/>
          <a:p>
            <a:r>
              <a:rPr lang="en-US" sz="6000" b="1" dirty="0"/>
              <a:t>Practices</a:t>
            </a:r>
            <a:br>
              <a:rPr lang="en-US" sz="6000" b="1" dirty="0"/>
            </a:br>
            <a:r>
              <a:rPr lang="en-US" sz="4000" b="1" dirty="0"/>
              <a:t> (continued)</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TextBox 9">
            <a:extLst>
              <a:ext uri="{FF2B5EF4-FFF2-40B4-BE49-F238E27FC236}">
                <a16:creationId xmlns:a16="http://schemas.microsoft.com/office/drawing/2014/main" id="{C4734B3E-6E15-42F8-AEC8-B7BF2B724BF9}"/>
              </a:ext>
            </a:extLst>
          </p:cNvPr>
          <p:cNvSpPr txBox="1"/>
          <p:nvPr/>
        </p:nvSpPr>
        <p:spPr>
          <a:xfrm>
            <a:off x="4842388" y="1688923"/>
            <a:ext cx="6618092" cy="2554545"/>
          </a:xfrm>
          <a:prstGeom prst="rect">
            <a:avLst/>
          </a:prstGeom>
          <a:noFill/>
        </p:spPr>
        <p:txBody>
          <a:bodyPr wrap="square">
            <a:spAutoFit/>
          </a:bodyPr>
          <a:lstStyle/>
          <a:p>
            <a:pPr lvl="0">
              <a:lnSpc>
                <a:spcPct val="100000"/>
              </a:lnSpc>
            </a:pPr>
            <a:r>
              <a:rPr lang="en-US" sz="3200" dirty="0"/>
              <a:t>Fourteen practices identified</a:t>
            </a:r>
          </a:p>
          <a:p>
            <a:pPr marL="457200" lvl="0" indent="-457200">
              <a:lnSpc>
                <a:spcPct val="100000"/>
              </a:lnSpc>
              <a:buClr>
                <a:schemeClr val="accent4">
                  <a:lumMod val="60000"/>
                  <a:lumOff val="40000"/>
                </a:schemeClr>
              </a:buClr>
              <a:buFont typeface="Wingdings" panose="05000000000000000000" pitchFamily="2" charset="2"/>
              <a:buChar char="§"/>
            </a:pPr>
            <a:r>
              <a:rPr lang="en-US" sz="3200" dirty="0"/>
              <a:t>Regulatory Framework (1)</a:t>
            </a:r>
          </a:p>
          <a:p>
            <a:pPr marL="457200" lvl="0" indent="-457200">
              <a:lnSpc>
                <a:spcPct val="100000"/>
              </a:lnSpc>
              <a:buClr>
                <a:schemeClr val="accent4">
                  <a:lumMod val="60000"/>
                  <a:lumOff val="40000"/>
                </a:schemeClr>
              </a:buClr>
              <a:buFont typeface="Wingdings" panose="05000000000000000000" pitchFamily="2" charset="2"/>
              <a:buChar char="§"/>
            </a:pPr>
            <a:r>
              <a:rPr lang="en-US" sz="3200" dirty="0"/>
              <a:t>Service Provision (5)</a:t>
            </a:r>
          </a:p>
          <a:p>
            <a:pPr marL="457200" lvl="0" indent="-457200">
              <a:lnSpc>
                <a:spcPct val="100000"/>
              </a:lnSpc>
              <a:buClr>
                <a:schemeClr val="accent4">
                  <a:lumMod val="60000"/>
                  <a:lumOff val="40000"/>
                </a:schemeClr>
              </a:buClr>
              <a:buFont typeface="Wingdings" panose="05000000000000000000" pitchFamily="2" charset="2"/>
              <a:buChar char="§"/>
            </a:pPr>
            <a:r>
              <a:rPr lang="en-US" sz="3200" dirty="0"/>
              <a:t>Cooperation and Coordination (5) </a:t>
            </a:r>
          </a:p>
          <a:p>
            <a:pPr marL="457200" lvl="0" indent="-457200">
              <a:lnSpc>
                <a:spcPct val="100000"/>
              </a:lnSpc>
              <a:buClr>
                <a:schemeClr val="accent4">
                  <a:lumMod val="60000"/>
                  <a:lumOff val="40000"/>
                </a:schemeClr>
              </a:buClr>
              <a:buFont typeface="Wingdings" panose="05000000000000000000" pitchFamily="2" charset="2"/>
              <a:buChar char="§"/>
            </a:pPr>
            <a:r>
              <a:rPr lang="en-US" sz="3200" dirty="0"/>
              <a:t>Capacity Development (4)</a:t>
            </a:r>
          </a:p>
        </p:txBody>
      </p:sp>
      <p:pic>
        <p:nvPicPr>
          <p:cNvPr id="7" name="Picture 6" descr="Graphical user interface, text, application, email&#10;&#10;Description automatically generated">
            <a:extLst>
              <a:ext uri="{FF2B5EF4-FFF2-40B4-BE49-F238E27FC236}">
                <a16:creationId xmlns:a16="http://schemas.microsoft.com/office/drawing/2014/main" id="{A7A36824-2FCF-415F-8DA7-1D28C5EFB9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1951592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1528</TotalTime>
  <Words>3493</Words>
  <Application>Microsoft Office PowerPoint</Application>
  <PresentationFormat>Widescreen</PresentationFormat>
  <Paragraphs>500</Paragraphs>
  <Slides>49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Calibri Light</vt:lpstr>
      <vt:lpstr>Times New Roman</vt:lpstr>
      <vt:lpstr>Wingdings</vt:lpstr>
      <vt:lpstr>Office Theme</vt:lpstr>
      <vt:lpstr>      GOOD PRACTICES IN IDENTIFICATION AND REFERRAL OF VICTIMS OF TRAFFICKING IN HUMAN BEINGS   Presenter: Biljana Lubarovska, ICMPD Expert 15 March 2022    </vt:lpstr>
      <vt:lpstr>Content</vt:lpstr>
      <vt:lpstr>Process </vt:lpstr>
      <vt:lpstr>Process  (continued)</vt:lpstr>
      <vt:lpstr>Methodology  </vt:lpstr>
      <vt:lpstr>Criteria  </vt:lpstr>
      <vt:lpstr>PowerPoint Presentation</vt:lpstr>
      <vt:lpstr>Practices </vt:lpstr>
      <vt:lpstr>Practices  (continued) </vt:lpstr>
      <vt:lpstr>Presentation of Practices </vt:lpstr>
      <vt:lpstr>Practices </vt:lpstr>
      <vt:lpstr>Practices </vt:lpstr>
      <vt:lpstr>Practices </vt:lpstr>
      <vt:lpstr>Format of a Practice</vt:lpstr>
      <vt:lpstr> Data-driven restructuring of the National Referral Mechanism (Bosnia and Herzegovina)   </vt:lpstr>
      <vt:lpstr> Data-driven restructuring of the NRM   </vt:lpstr>
      <vt:lpstr> Data-driven restructuring of the NRM   </vt:lpstr>
      <vt:lpstr> Data-driven restructuring of the NRM   </vt:lpstr>
      <vt:lpstr> Police and CSO joint efforts to identify and support THB victims (Austria)   </vt:lpstr>
      <vt:lpstr>  Police and CSO joint efforts to identify and support THB victims    </vt:lpstr>
      <vt:lpstr> Police and CSO joint efforts to identify and support THB victims   </vt:lpstr>
      <vt:lpstr> Police and CSO joint efforts to identify and support THB victims   </vt:lpstr>
      <vt:lpstr> Mobile Teams contribute towards THB identification efforts (North Macedonia)     </vt:lpstr>
      <vt:lpstr> Mobile Teams contribute towards THB identification efforts (North Macedonia)     </vt:lpstr>
      <vt:lpstr> Mobile Teams contribute towards THB identification efforts)   </vt:lpstr>
      <vt:lpstr> Mobile Teams contribute towards THB identification efforts)    </vt:lpstr>
      <vt:lpstr> Mobile Teams contribute towards THB identification efforts)   </vt:lpstr>
      <vt:lpstr> Mobile Teams contribute towards THB identification efforts)   </vt:lpstr>
      <vt:lpstr>  Government and CSO form partnership (North Macedonia)     </vt:lpstr>
      <vt:lpstr> Government and CSO form partnership     </vt:lpstr>
      <vt:lpstr> Government and CSO form partnership    </vt:lpstr>
      <vt:lpstr> Government and CSO form partnership    </vt:lpstr>
      <vt:lpstr> Schools equipped to identify potential victims among school population (NM)    </vt:lpstr>
      <vt:lpstr> Schools equipped to identify potential victims among school population    </vt:lpstr>
      <vt:lpstr>  Schools equipped to identify potential victims among school population      </vt:lpstr>
      <vt:lpstr>  Schools equipped to identify potential victims among school population      </vt:lpstr>
      <vt:lpstr>  Schools equipped to identify potential victims among school population      </vt:lpstr>
      <vt:lpstr>  CSOs transnational cooperation  (Serbia and Austria)       </vt:lpstr>
      <vt:lpstr>  CSOs transnational cooperation       </vt:lpstr>
      <vt:lpstr>  CSOs transnational cooperation      </vt:lpstr>
      <vt:lpstr>  CSOs transnational cooperation      </vt:lpstr>
      <vt:lpstr>  CSOs transnational cooperation      </vt:lpstr>
      <vt:lpstr>   National Police Tasks Force supports early THB identification efforts (NM)       </vt:lpstr>
      <vt:lpstr>   National Police Tasks Force supports early THB identification efforts       </vt:lpstr>
      <vt:lpstr>   National Police Tasks Force supports early THB identification efforts       </vt:lpstr>
      <vt:lpstr>   National Police Tasks Force supports early THB identification efforts       </vt:lpstr>
      <vt:lpstr>  National Police Tasks Force supports early THB identification efforts       </vt:lpstr>
      <vt:lpstr>  National Police Tasks Force supports early THB identification efforts       </vt:lpstr>
      <vt:lpstr>PowerPoint Presentation</vt:lpstr>
    </vt:vector>
  </TitlesOfParts>
  <Company>ICMPD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Vitasovic Manja</dc:creator>
  <cp:lastModifiedBy>Vitasovic Manja</cp:lastModifiedBy>
  <cp:revision>183</cp:revision>
  <dcterms:created xsi:type="dcterms:W3CDTF">2021-06-25T10:11:11Z</dcterms:created>
  <dcterms:modified xsi:type="dcterms:W3CDTF">2022-03-15T07:32:46Z</dcterms:modified>
</cp:coreProperties>
</file>